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7.xml" ContentType="application/vnd.openxmlformats-officedocument.theme+xml"/>
  <Override PartName="/ppt/slideLayouts/slideLayout82.xml" ContentType="application/vnd.openxmlformats-officedocument.presentationml.slideLayout+xml"/>
  <Override PartName="/ppt/theme/theme1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1.xml" ContentType="application/vnd.openxmlformats-officedocument.theme+xml"/>
  <Override PartName="/ppt/slideLayouts/slideLayout89.xml" ContentType="application/vnd.openxmlformats-officedocument.presentationml.slideLayout+xml"/>
  <Override PartName="/ppt/theme/theme2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media/image20.jpg" ContentType="image/jpg"/>
  <Override PartName="/ppt/media/image2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</p:sldMasterIdLst>
  <p:notesMasterIdLst>
    <p:notesMasterId r:id="rId88"/>
  </p:notesMasterIdLst>
  <p:sldIdLst>
    <p:sldId id="319" r:id="rId24"/>
    <p:sldId id="335" r:id="rId25"/>
    <p:sldId id="336" r:id="rId26"/>
    <p:sldId id="261" r:id="rId27"/>
    <p:sldId id="320" r:id="rId28"/>
    <p:sldId id="257" r:id="rId29"/>
    <p:sldId id="321" r:id="rId30"/>
    <p:sldId id="322" r:id="rId31"/>
    <p:sldId id="323" r:id="rId32"/>
    <p:sldId id="324" r:id="rId33"/>
    <p:sldId id="326" r:id="rId34"/>
    <p:sldId id="327" r:id="rId35"/>
    <p:sldId id="325" r:id="rId36"/>
    <p:sldId id="329" r:id="rId37"/>
    <p:sldId id="330" r:id="rId38"/>
    <p:sldId id="375" r:id="rId39"/>
    <p:sldId id="384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28" r:id="rId49"/>
    <p:sldId id="332" r:id="rId50"/>
    <p:sldId id="331" r:id="rId51"/>
    <p:sldId id="333" r:id="rId52"/>
    <p:sldId id="334" r:id="rId53"/>
    <p:sldId id="337" r:id="rId54"/>
    <p:sldId id="338" r:id="rId55"/>
    <p:sldId id="339" r:id="rId56"/>
    <p:sldId id="344" r:id="rId57"/>
    <p:sldId id="345" r:id="rId58"/>
    <p:sldId id="346" r:id="rId59"/>
    <p:sldId id="347" r:id="rId60"/>
    <p:sldId id="365" r:id="rId61"/>
    <p:sldId id="348" r:id="rId62"/>
    <p:sldId id="349" r:id="rId63"/>
    <p:sldId id="350" r:id="rId64"/>
    <p:sldId id="351" r:id="rId65"/>
    <p:sldId id="352" r:id="rId66"/>
    <p:sldId id="353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E7E53-E23B-4DA4-A96A-BE3BDBA5B826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0F64-375A-40CF-867D-9508D772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A4D927-E39C-458F-8304-F7B17E66DA9A}" type="slidenum">
              <a:rPr lang="en-US" sz="1200">
                <a:latin typeface="Arial" panose="020B0604020202020204" pitchFamily="34" charset="0"/>
              </a:rPr>
              <a:pPr eaLnBrk="1" hangingPunct="1"/>
              <a:t>37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8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19559D-1898-483A-AF44-2E1DFB9BBF79}" type="slidenum">
              <a:rPr lang="en-US" sz="1200">
                <a:latin typeface="Arial" panose="020B0604020202020204" pitchFamily="34" charset="0"/>
              </a:rPr>
              <a:pPr eaLnBrk="1" hangingPunct="1"/>
              <a:t>52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139DF4-990A-4FD0-BDA2-E765F6E8D7F6}" type="slidenum">
              <a:rPr lang="en-US" sz="1200">
                <a:latin typeface="Arial" panose="020B0604020202020204" pitchFamily="34" charset="0"/>
              </a:rPr>
              <a:pPr eaLnBrk="1" hangingPunct="1"/>
              <a:t>53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7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6BC6B1-C478-4F77-8BE8-51E9E09B78B1}" type="slidenum">
              <a:rPr lang="en-US" sz="1200">
                <a:latin typeface="Arial" panose="020B0604020202020204" pitchFamily="34" charset="0"/>
              </a:rPr>
              <a:pPr eaLnBrk="1" hangingPunct="1"/>
              <a:t>38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6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5F770A-5B4F-4EAE-9F77-D071CFC78FD5}" type="slidenum">
              <a:rPr lang="en-US" sz="1200">
                <a:latin typeface="Arial" panose="020B0604020202020204" pitchFamily="34" charset="0"/>
              </a:rPr>
              <a:pPr eaLnBrk="1" hangingPunct="1"/>
              <a:t>45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E07A4B-F891-4E1F-9D02-C7DF3ABD15A5}" type="slidenum">
              <a:rPr lang="en-US" sz="1200">
                <a:latin typeface="Arial" panose="020B0604020202020204" pitchFamily="34" charset="0"/>
              </a:rPr>
              <a:pPr eaLnBrk="1" hangingPunct="1"/>
              <a:t>46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1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4B788E-999C-41B9-ABE9-C5E96AD0E530}" type="slidenum">
              <a:rPr lang="en-US" sz="1200">
                <a:latin typeface="Arial" panose="020B0604020202020204" pitchFamily="34" charset="0"/>
              </a:rPr>
              <a:pPr eaLnBrk="1" hangingPunct="1"/>
              <a:t>47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1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BA84F6-4AA1-4D8A-BBC9-91102A538C91}" type="slidenum">
              <a:rPr lang="en-US" sz="1200">
                <a:latin typeface="Arial" panose="020B0604020202020204" pitchFamily="34" charset="0"/>
              </a:rPr>
              <a:pPr eaLnBrk="1" hangingPunct="1"/>
              <a:t>48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7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6B4387-0C52-4CF8-9AB3-1727EBE13145}" type="slidenum">
              <a:rPr lang="en-US" sz="1200">
                <a:latin typeface="Arial" panose="020B0604020202020204" pitchFamily="34" charset="0"/>
              </a:rPr>
              <a:pPr eaLnBrk="1" hangingPunct="1"/>
              <a:t>49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6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8CB2C8-5C15-4F73-8942-F4519490E11F}" type="slidenum">
              <a:rPr lang="en-US" sz="1200">
                <a:latin typeface="Arial" panose="020B0604020202020204" pitchFamily="34" charset="0"/>
              </a:rPr>
              <a:pPr eaLnBrk="1" hangingPunct="1"/>
              <a:t>50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7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93BE14-AF0B-4926-8A60-773F56DDC8BE}" type="slidenum">
              <a:rPr lang="en-US" sz="1200">
                <a:latin typeface="Arial" panose="020B0604020202020204" pitchFamily="34" charset="0"/>
              </a:rPr>
              <a:pPr eaLnBrk="1" hangingPunct="1"/>
              <a:t>51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xmlns="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xmlns="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xmlns="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xmlns="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:a16="http://schemas.microsoft.com/office/drawing/2014/main" xmlns="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527025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16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xmlns="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xmlns="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xmlns="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xmlns="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xmlns="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xmlns="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xmlns="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xmlns="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xmlns="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95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9215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00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xmlns="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xmlns="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xmlns="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xmlns="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xmlns="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xmlns="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27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14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xmlns="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xmlns="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xmlns="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65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1103690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49191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8B40E2-B567-4C21-B261-6C9DE517C3BB}"/>
              </a:ext>
            </a:extLst>
          </p:cNvPr>
          <p:cNvSpPr/>
          <p:nvPr userDrawn="1"/>
        </p:nvSpPr>
        <p:spPr>
          <a:xfrm>
            <a:off x="172145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240034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897107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415703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31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9529053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9587592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8B40E2-B567-4C21-B261-6C9DE517C3BB}"/>
              </a:ext>
            </a:extLst>
          </p:cNvPr>
          <p:cNvSpPr/>
          <p:nvPr userDrawn="1"/>
        </p:nvSpPr>
        <p:spPr>
          <a:xfrm>
            <a:off x="638870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703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1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29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6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112DADF-4CC7-48A5-A667-C4EEB24AA0ED}"/>
              </a:ext>
            </a:extLst>
          </p:cNvPr>
          <p:cNvSpPr/>
          <p:nvPr userDrawn="1"/>
        </p:nvSpPr>
        <p:spPr>
          <a:xfrm>
            <a:off x="323668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F3568D-2569-42C7-B2C5-068306B02EBE}"/>
              </a:ext>
            </a:extLst>
          </p:cNvPr>
          <p:cNvGrpSpPr/>
          <p:nvPr userDrawn="1"/>
        </p:nvGrpSpPr>
        <p:grpSpPr>
          <a:xfrm>
            <a:off x="323088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xmlns="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xmlns="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95AB051-36BD-41B3-BB84-2765BCC4F702}"/>
              </a:ext>
            </a:extLst>
          </p:cNvPr>
          <p:cNvGrpSpPr/>
          <p:nvPr userDrawn="1"/>
        </p:nvGrpSpPr>
        <p:grpSpPr>
          <a:xfrm>
            <a:off x="323088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2ACDD50-F2B6-4445-9FB5-A89479C2EB22}"/>
              </a:ext>
            </a:extLst>
          </p:cNvPr>
          <p:cNvGrpSpPr/>
          <p:nvPr userDrawn="1"/>
        </p:nvGrpSpPr>
        <p:grpSpPr>
          <a:xfrm>
            <a:off x="2933702" y="266701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xmlns="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EDBABCE-CE0D-4E54-B1E9-1F5C0E6E4E8F}"/>
              </a:ext>
            </a:extLst>
          </p:cNvPr>
          <p:cNvGrpSpPr/>
          <p:nvPr userDrawn="1"/>
        </p:nvGrpSpPr>
        <p:grpSpPr>
          <a:xfrm>
            <a:off x="377196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331392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xmlns="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552844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:a16="http://schemas.microsoft.com/office/drawing/2014/main" xmlns="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4127038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xmlns="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3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71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319D2AE-58E1-4686-B6AB-963AA96F4B5E}"/>
              </a:ext>
            </a:extLst>
          </p:cNvPr>
          <p:cNvSpPr/>
          <p:nvPr userDrawn="1"/>
        </p:nvSpPr>
        <p:spPr>
          <a:xfrm>
            <a:off x="6494650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D72FB4C-B029-41E2-9C61-E6ED71DFBE9F}"/>
              </a:ext>
            </a:extLst>
          </p:cNvPr>
          <p:cNvSpPr/>
          <p:nvPr userDrawn="1"/>
        </p:nvSpPr>
        <p:spPr>
          <a:xfrm>
            <a:off x="6678323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DD41EAC2-FD94-4BC3-A432-88DCCDEE6871}"/>
              </a:ext>
            </a:extLst>
          </p:cNvPr>
          <p:cNvSpPr/>
          <p:nvPr userDrawn="1"/>
        </p:nvSpPr>
        <p:spPr>
          <a:xfrm>
            <a:off x="6491246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488C2B86-F6FE-4BCC-930A-6EFB3FAAFF87}"/>
              </a:ext>
            </a:extLst>
          </p:cNvPr>
          <p:cNvSpPr/>
          <p:nvPr userDrawn="1"/>
        </p:nvSpPr>
        <p:spPr>
          <a:xfrm>
            <a:off x="6494650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6A8D26E6-696F-43E7-BE0E-E13D578F2404}"/>
              </a:ext>
            </a:extLst>
          </p:cNvPr>
          <p:cNvSpPr/>
          <p:nvPr userDrawn="1"/>
        </p:nvSpPr>
        <p:spPr>
          <a:xfrm>
            <a:off x="6678323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xmlns="" id="{2BA32BD2-A93B-4E53-892B-93B2E5CF4E05}"/>
              </a:ext>
            </a:extLst>
          </p:cNvPr>
          <p:cNvSpPr/>
          <p:nvPr userDrawn="1"/>
        </p:nvSpPr>
        <p:spPr>
          <a:xfrm>
            <a:off x="6491246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xmlns="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xmlns="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CA0110CE-FE69-4CC9-90DA-AD720B9D197D}"/>
              </a:ext>
            </a:extLst>
          </p:cNvPr>
          <p:cNvSpPr/>
          <p:nvPr userDrawn="1"/>
        </p:nvSpPr>
        <p:spPr>
          <a:xfrm>
            <a:off x="6494650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9E8DAA51-E9E0-4D8D-A0FA-A6AAC82CD3F0}"/>
              </a:ext>
            </a:extLst>
          </p:cNvPr>
          <p:cNvSpPr/>
          <p:nvPr userDrawn="1"/>
        </p:nvSpPr>
        <p:spPr>
          <a:xfrm>
            <a:off x="6678323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xmlns="" id="{96063E81-5852-4AD0-A9A2-B53FDBE89462}"/>
              </a:ext>
            </a:extLst>
          </p:cNvPr>
          <p:cNvSpPr/>
          <p:nvPr userDrawn="1"/>
        </p:nvSpPr>
        <p:spPr>
          <a:xfrm>
            <a:off x="6491246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xmlns="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3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xmlns="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2FBB5CD-C293-46E7-BEEC-3D2DCDB0A870}"/>
              </a:ext>
            </a:extLst>
          </p:cNvPr>
          <p:cNvSpPr/>
          <p:nvPr userDrawn="1"/>
        </p:nvSpPr>
        <p:spPr>
          <a:xfrm>
            <a:off x="6494650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5B24D0FA-A2B5-479E-ABC8-A1BDFDE250F1}"/>
              </a:ext>
            </a:extLst>
          </p:cNvPr>
          <p:cNvSpPr/>
          <p:nvPr userDrawn="1"/>
        </p:nvSpPr>
        <p:spPr>
          <a:xfrm>
            <a:off x="6678323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xmlns="" id="{99F1A7AE-1719-4DD3-ADC3-6433CE79A5A5}"/>
              </a:ext>
            </a:extLst>
          </p:cNvPr>
          <p:cNvSpPr/>
          <p:nvPr userDrawn="1"/>
        </p:nvSpPr>
        <p:spPr>
          <a:xfrm>
            <a:off x="6491246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xmlns="" id="{65850382-F346-449B-9F1F-5A52B83282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78323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xmlns="" id="{429AE10E-5F6C-426B-A8C1-E6AE1A5D9B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4838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55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xmlns="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xmlns="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xmlns="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xmlns="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xmlns="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xmlns="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738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5627E-CB05-422A-8378-CAFE34F6B4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7067" y="230189"/>
            <a:ext cx="270933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24218" y="220664"/>
            <a:ext cx="264583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50333" y="6477000"/>
            <a:ext cx="115824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01600" y="176214"/>
            <a:ext cx="11660717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0CAC-0870-4CB7-BFFD-535AF778E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xmlns="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xmlns="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xmlns="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:a16="http://schemas.microsoft.com/office/drawing/2014/main" xmlns="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xmlns="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xmlns="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xmlns="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27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215711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84736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527421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8D8082D-FB2E-4F9E-A990-FE7DB3C00274}"/>
              </a:ext>
            </a:extLst>
          </p:cNvPr>
          <p:cNvSpPr/>
          <p:nvPr userDrawn="1"/>
        </p:nvSpPr>
        <p:spPr>
          <a:xfrm>
            <a:off x="6494650" y="275368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0EB3F72-1554-450F-BF5A-9ED8D39AD9BF}"/>
              </a:ext>
            </a:extLst>
          </p:cNvPr>
          <p:cNvSpPr/>
          <p:nvPr userDrawn="1"/>
        </p:nvSpPr>
        <p:spPr>
          <a:xfrm>
            <a:off x="6678323" y="293055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1753EED1-FD46-4CBC-9925-DD34B2255B93}"/>
              </a:ext>
            </a:extLst>
          </p:cNvPr>
          <p:cNvSpPr/>
          <p:nvPr userDrawn="1"/>
        </p:nvSpPr>
        <p:spPr>
          <a:xfrm>
            <a:off x="6491246" y="274348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983260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8326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4B10862F-9D06-4F21-91CD-48FC48E44A0F}"/>
              </a:ext>
            </a:extLst>
          </p:cNvPr>
          <p:cNvSpPr/>
          <p:nvPr userDrawn="1"/>
        </p:nvSpPr>
        <p:spPr>
          <a:xfrm>
            <a:off x="6494650" y="444394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20BCE9E-4E93-4727-8BBD-F0EBAA391121}"/>
              </a:ext>
            </a:extLst>
          </p:cNvPr>
          <p:cNvSpPr/>
          <p:nvPr userDrawn="1"/>
        </p:nvSpPr>
        <p:spPr>
          <a:xfrm>
            <a:off x="6678323" y="462081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C49113E2-393D-47C1-BB70-C8FA09096D16}"/>
              </a:ext>
            </a:extLst>
          </p:cNvPr>
          <p:cNvSpPr/>
          <p:nvPr userDrawn="1"/>
        </p:nvSpPr>
        <p:spPr>
          <a:xfrm>
            <a:off x="6491246" y="443373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67351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7351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603194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786867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599790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xmlns="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xmlns="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AC7E1404-737F-4102-A1CC-9DB8371B1307}"/>
              </a:ext>
            </a:extLst>
          </p:cNvPr>
          <p:cNvSpPr/>
          <p:nvPr userDrawn="1"/>
        </p:nvSpPr>
        <p:spPr>
          <a:xfrm>
            <a:off x="6494650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76D1DA4-6BA5-4EF3-8B52-43443DC3886A}"/>
              </a:ext>
            </a:extLst>
          </p:cNvPr>
          <p:cNvSpPr/>
          <p:nvPr userDrawn="1"/>
        </p:nvSpPr>
        <p:spPr>
          <a:xfrm>
            <a:off x="6678323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xmlns="" id="{55A5F2FC-0C5F-4B1C-AC35-0B3D2B9C03C8}"/>
              </a:ext>
            </a:extLst>
          </p:cNvPr>
          <p:cNvSpPr/>
          <p:nvPr userDrawn="1"/>
        </p:nvSpPr>
        <p:spPr>
          <a:xfrm>
            <a:off x="6491246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xmlns="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xmlns="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62D0A4D7-35B8-466D-B615-68648B1B486C}"/>
              </a:ext>
            </a:extLst>
          </p:cNvPr>
          <p:cNvSpPr/>
          <p:nvPr userDrawn="1"/>
        </p:nvSpPr>
        <p:spPr>
          <a:xfrm>
            <a:off x="6494650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A88F3C42-E5B2-4944-B7EA-AF33B1280DBA}"/>
              </a:ext>
            </a:extLst>
          </p:cNvPr>
          <p:cNvSpPr/>
          <p:nvPr userDrawn="1"/>
        </p:nvSpPr>
        <p:spPr>
          <a:xfrm>
            <a:off x="6678323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xmlns="" id="{FCEF4813-6F35-4015-BC24-8840B89A00F4}"/>
              </a:ext>
            </a:extLst>
          </p:cNvPr>
          <p:cNvSpPr/>
          <p:nvPr userDrawn="1"/>
        </p:nvSpPr>
        <p:spPr>
          <a:xfrm>
            <a:off x="6491246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xmlns="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xmlns="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2174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1464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48135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5" y="580478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319D2AE-58E1-4686-B6AB-963AA96F4B5E}"/>
              </a:ext>
            </a:extLst>
          </p:cNvPr>
          <p:cNvSpPr/>
          <p:nvPr userDrawn="1"/>
        </p:nvSpPr>
        <p:spPr>
          <a:xfrm>
            <a:off x="6494650" y="231253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D72FB4C-B029-41E2-9C61-E6ED71DFBE9F}"/>
              </a:ext>
            </a:extLst>
          </p:cNvPr>
          <p:cNvSpPr/>
          <p:nvPr userDrawn="1"/>
        </p:nvSpPr>
        <p:spPr>
          <a:xfrm>
            <a:off x="6678323" y="248941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DD41EAC2-FD94-4BC3-A432-88DCCDEE6871}"/>
              </a:ext>
            </a:extLst>
          </p:cNvPr>
          <p:cNvSpPr/>
          <p:nvPr userDrawn="1"/>
        </p:nvSpPr>
        <p:spPr>
          <a:xfrm>
            <a:off x="6491246" y="230233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2542113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254211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488C2B86-F6FE-4BCC-930A-6EFB3FAAFF87}"/>
              </a:ext>
            </a:extLst>
          </p:cNvPr>
          <p:cNvSpPr/>
          <p:nvPr userDrawn="1"/>
        </p:nvSpPr>
        <p:spPr>
          <a:xfrm>
            <a:off x="6494650" y="363724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6A8D26E6-696F-43E7-BE0E-E13D578F2404}"/>
              </a:ext>
            </a:extLst>
          </p:cNvPr>
          <p:cNvSpPr/>
          <p:nvPr userDrawn="1"/>
        </p:nvSpPr>
        <p:spPr>
          <a:xfrm>
            <a:off x="6678323" y="381411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xmlns="" id="{2BA32BD2-A93B-4E53-892B-93B2E5CF4E05}"/>
              </a:ext>
            </a:extLst>
          </p:cNvPr>
          <p:cNvSpPr/>
          <p:nvPr userDrawn="1"/>
        </p:nvSpPr>
        <p:spPr>
          <a:xfrm>
            <a:off x="6491246" y="362703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xmlns="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386681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xmlns="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86681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CA0110CE-FE69-4CC9-90DA-AD720B9D197D}"/>
              </a:ext>
            </a:extLst>
          </p:cNvPr>
          <p:cNvSpPr/>
          <p:nvPr userDrawn="1"/>
        </p:nvSpPr>
        <p:spPr>
          <a:xfrm>
            <a:off x="6494650" y="497214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9E8DAA51-E9E0-4D8D-A0FA-A6AAC82CD3F0}"/>
              </a:ext>
            </a:extLst>
          </p:cNvPr>
          <p:cNvSpPr/>
          <p:nvPr userDrawn="1"/>
        </p:nvSpPr>
        <p:spPr>
          <a:xfrm>
            <a:off x="6678323" y="514902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xmlns="" id="{96063E81-5852-4AD0-A9A2-B53FDBE89462}"/>
              </a:ext>
            </a:extLst>
          </p:cNvPr>
          <p:cNvSpPr/>
          <p:nvPr userDrawn="1"/>
        </p:nvSpPr>
        <p:spPr>
          <a:xfrm>
            <a:off x="6491246" y="496194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xmlns="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1" y="520172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xmlns="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520172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1FB981-9DF9-46CC-8F2C-7DDA05AB2915}"/>
              </a:ext>
            </a:extLst>
          </p:cNvPr>
          <p:cNvSpPr/>
          <p:nvPr userDrawn="1"/>
        </p:nvSpPr>
        <p:spPr>
          <a:xfrm>
            <a:off x="603194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7C7E5E-9E75-4C24-9A2E-414E0C618664}"/>
              </a:ext>
            </a:extLst>
          </p:cNvPr>
          <p:cNvSpPr/>
          <p:nvPr userDrawn="1"/>
        </p:nvSpPr>
        <p:spPr>
          <a:xfrm>
            <a:off x="786867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7F76CCC-14B7-412B-A54D-0A5F106963BB}"/>
              </a:ext>
            </a:extLst>
          </p:cNvPr>
          <p:cNvSpPr/>
          <p:nvPr userDrawn="1"/>
        </p:nvSpPr>
        <p:spPr>
          <a:xfrm>
            <a:off x="599790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xmlns="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14E781-16BB-4429-964A-94D9819D91F0}"/>
              </a:ext>
            </a:extLst>
          </p:cNvPr>
          <p:cNvSpPr/>
          <p:nvPr userDrawn="1"/>
        </p:nvSpPr>
        <p:spPr>
          <a:xfrm>
            <a:off x="603194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E7DB8AD-6972-48B8-B7DC-8C9681670A1B}"/>
              </a:ext>
            </a:extLst>
          </p:cNvPr>
          <p:cNvSpPr/>
          <p:nvPr userDrawn="1"/>
        </p:nvSpPr>
        <p:spPr>
          <a:xfrm>
            <a:off x="786867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804DD96-AE3D-4DC3-B1B3-B5E0204CDAD4}"/>
              </a:ext>
            </a:extLst>
          </p:cNvPr>
          <p:cNvSpPr/>
          <p:nvPr userDrawn="1"/>
        </p:nvSpPr>
        <p:spPr>
          <a:xfrm>
            <a:off x="599790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FB355A-4E98-41F1-AF7D-C1334E42582F}"/>
              </a:ext>
            </a:extLst>
          </p:cNvPr>
          <p:cNvSpPr/>
          <p:nvPr userDrawn="1"/>
        </p:nvSpPr>
        <p:spPr>
          <a:xfrm>
            <a:off x="603194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5073973-6C16-47D2-A061-7E42A96B84AD}"/>
              </a:ext>
            </a:extLst>
          </p:cNvPr>
          <p:cNvSpPr/>
          <p:nvPr userDrawn="1"/>
        </p:nvSpPr>
        <p:spPr>
          <a:xfrm>
            <a:off x="786867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5358248D-8CF6-4198-805B-4705FD473EC4}"/>
              </a:ext>
            </a:extLst>
          </p:cNvPr>
          <p:cNvSpPr/>
          <p:nvPr userDrawn="1"/>
        </p:nvSpPr>
        <p:spPr>
          <a:xfrm>
            <a:off x="599790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A95921FA-6F80-43F7-B9CB-1434466FB7F3}"/>
              </a:ext>
            </a:extLst>
          </p:cNvPr>
          <p:cNvSpPr/>
          <p:nvPr userDrawn="1"/>
        </p:nvSpPr>
        <p:spPr>
          <a:xfrm>
            <a:off x="603194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036B4F2-9CC4-4BBD-850F-4C7053155FD2}"/>
              </a:ext>
            </a:extLst>
          </p:cNvPr>
          <p:cNvSpPr/>
          <p:nvPr userDrawn="1"/>
        </p:nvSpPr>
        <p:spPr>
          <a:xfrm>
            <a:off x="786867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F774E89C-E4A9-4263-98CF-C75B2A3530B0}"/>
              </a:ext>
            </a:extLst>
          </p:cNvPr>
          <p:cNvSpPr/>
          <p:nvPr userDrawn="1"/>
        </p:nvSpPr>
        <p:spPr>
          <a:xfrm>
            <a:off x="599790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319D2AE-58E1-4686-B6AB-963AA96F4B5E}"/>
              </a:ext>
            </a:extLst>
          </p:cNvPr>
          <p:cNvSpPr/>
          <p:nvPr userDrawn="1"/>
        </p:nvSpPr>
        <p:spPr>
          <a:xfrm>
            <a:off x="6494650" y="159216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D72FB4C-B029-41E2-9C61-E6ED71DFBE9F}"/>
              </a:ext>
            </a:extLst>
          </p:cNvPr>
          <p:cNvSpPr/>
          <p:nvPr userDrawn="1"/>
        </p:nvSpPr>
        <p:spPr>
          <a:xfrm>
            <a:off x="6678323" y="176903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DD41EAC2-FD94-4BC3-A432-88DCCDEE6871}"/>
              </a:ext>
            </a:extLst>
          </p:cNvPr>
          <p:cNvSpPr/>
          <p:nvPr userDrawn="1"/>
        </p:nvSpPr>
        <p:spPr>
          <a:xfrm>
            <a:off x="6491246" y="158196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182174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182174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488C2B86-F6FE-4BCC-930A-6EFB3FAAFF87}"/>
              </a:ext>
            </a:extLst>
          </p:cNvPr>
          <p:cNvSpPr/>
          <p:nvPr userDrawn="1"/>
        </p:nvSpPr>
        <p:spPr>
          <a:xfrm>
            <a:off x="6494650" y="29168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6A8D26E6-696F-43E7-BE0E-E13D578F2404}"/>
              </a:ext>
            </a:extLst>
          </p:cNvPr>
          <p:cNvSpPr/>
          <p:nvPr userDrawn="1"/>
        </p:nvSpPr>
        <p:spPr>
          <a:xfrm>
            <a:off x="6678323" y="30937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xmlns="" id="{2BA32BD2-A93B-4E53-892B-93B2E5CF4E05}"/>
              </a:ext>
            </a:extLst>
          </p:cNvPr>
          <p:cNvSpPr/>
          <p:nvPr userDrawn="1"/>
        </p:nvSpPr>
        <p:spPr>
          <a:xfrm>
            <a:off x="6491246" y="29066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xmlns="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3146445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xmlns="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31464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CA0110CE-FE69-4CC9-90DA-AD720B9D197D}"/>
              </a:ext>
            </a:extLst>
          </p:cNvPr>
          <p:cNvSpPr/>
          <p:nvPr userDrawn="1"/>
        </p:nvSpPr>
        <p:spPr>
          <a:xfrm>
            <a:off x="6494650" y="4251778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9E8DAA51-E9E0-4D8D-A0FA-A6AAC82CD3F0}"/>
              </a:ext>
            </a:extLst>
          </p:cNvPr>
          <p:cNvSpPr/>
          <p:nvPr userDrawn="1"/>
        </p:nvSpPr>
        <p:spPr>
          <a:xfrm>
            <a:off x="6678323" y="4428650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xmlns="" id="{96063E81-5852-4AD0-A9A2-B53FDBE89462}"/>
              </a:ext>
            </a:extLst>
          </p:cNvPr>
          <p:cNvSpPr/>
          <p:nvPr userDrawn="1"/>
        </p:nvSpPr>
        <p:spPr>
          <a:xfrm>
            <a:off x="6491246" y="4241573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xmlns="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8323" y="4481353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xmlns="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838" y="4481353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2FBB5CD-C293-46E7-BEEC-3D2DCDB0A870}"/>
              </a:ext>
            </a:extLst>
          </p:cNvPr>
          <p:cNvSpPr/>
          <p:nvPr userDrawn="1"/>
        </p:nvSpPr>
        <p:spPr>
          <a:xfrm>
            <a:off x="6494650" y="557521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5B24D0FA-A2B5-479E-ABC8-A1BDFDE250F1}"/>
              </a:ext>
            </a:extLst>
          </p:cNvPr>
          <p:cNvSpPr/>
          <p:nvPr userDrawn="1"/>
        </p:nvSpPr>
        <p:spPr>
          <a:xfrm>
            <a:off x="6678323" y="575208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xmlns="" id="{99F1A7AE-1719-4DD3-ADC3-6433CE79A5A5}"/>
              </a:ext>
            </a:extLst>
          </p:cNvPr>
          <p:cNvSpPr/>
          <p:nvPr userDrawn="1"/>
        </p:nvSpPr>
        <p:spPr>
          <a:xfrm>
            <a:off x="6491246" y="556500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xmlns="" id="{65850382-F346-449B-9F1F-5A52B83282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78323" y="580478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xmlns="" id="{429AE10E-5F6C-426B-A8C1-E6AE1A5D9B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4838" y="580478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xmlns="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xmlns="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xmlns="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xmlns="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527025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6197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1103690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49191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8B40E2-B567-4C21-B261-6C9DE517C3BB}"/>
              </a:ext>
            </a:extLst>
          </p:cNvPr>
          <p:cNvSpPr/>
          <p:nvPr userDrawn="1"/>
        </p:nvSpPr>
        <p:spPr>
          <a:xfrm>
            <a:off x="172145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240034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897107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415703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9529053" y="3296277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9587592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8B40E2-B567-4C21-B261-6C9DE517C3BB}"/>
              </a:ext>
            </a:extLst>
          </p:cNvPr>
          <p:cNvSpPr/>
          <p:nvPr userDrawn="1"/>
        </p:nvSpPr>
        <p:spPr>
          <a:xfrm>
            <a:off x="6388703" y="1769629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632381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71978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26796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26796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75503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xmlns="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xmlns="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xmlns="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xmlns="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xmlns="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xmlns="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xmlns="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xmlns="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xmlns="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xmlns="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xmlns="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xmlns="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xmlns="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xmlns="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xmlns="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xmlns="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xmlns="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xmlns="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xmlns="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xmlns="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:a16="http://schemas.microsoft.com/office/drawing/2014/main" xmlns="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xmlns="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xmlns="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xmlns="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xmlns="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xmlns="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xmlns="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xmlns="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xmlns="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xmlns="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xmlns="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xmlns="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xmlns="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xmlns="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xmlns="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xmlns="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xmlns="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xmlns="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xmlns="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xmlns="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xmlns="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xmlns="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xmlns="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xmlns="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xmlns="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xmlns="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xmlns="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xmlns="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xmlns="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xmlns="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xmlns="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xmlns="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xmlns="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:a16="http://schemas.microsoft.com/office/drawing/2014/main" xmlns="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xmlns="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xmlns="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xmlns="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xmlns="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695248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xmlns="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7928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xmlns="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xmlns="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xmlns="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xmlns="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xmlns="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xmlns="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xmlns="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xmlns="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xmlns="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xmlns="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xmlns="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xmlns="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xmlns="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xmlns="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xmlns="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xmlns="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xmlns="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xmlns="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xmlns="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xmlns="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xmlns="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xmlns="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xmlns="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xmlns="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xmlns="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xmlns="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575543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31492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248203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xmlns="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xmlns="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xmlns="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xmlns="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xmlns="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xmlns="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xmlns="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xmlns="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66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xmlns="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xmlns="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xmlns="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xmlns="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xmlns="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xmlns="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xmlns="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xmlns="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xmlns="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xmlns="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xmlns="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xmlns="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xmlns="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xmlns="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xmlns="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xmlns="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xmlns="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xmlns="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xmlns="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xmlns="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xmlns="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xmlns="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xmlns="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xmlns="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:a16="http://schemas.microsoft.com/office/drawing/2014/main" xmlns="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xmlns="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7274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266A3ED-4B37-4737-B5BB-AEC300401382}"/>
              </a:ext>
            </a:extLst>
          </p:cNvPr>
          <p:cNvSpPr/>
          <p:nvPr userDrawn="1"/>
        </p:nvSpPr>
        <p:spPr>
          <a:xfrm>
            <a:off x="442488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DF0FD4F-EEC6-4BE4-A04A-9947143D8656}"/>
              </a:ext>
            </a:extLst>
          </p:cNvPr>
          <p:cNvSpPr/>
          <p:nvPr userDrawn="1"/>
        </p:nvSpPr>
        <p:spPr>
          <a:xfrm>
            <a:off x="92929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xmlns="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3279160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833049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695266A-DA33-46EE-AD74-221DABE8D5DD}"/>
              </a:ext>
            </a:extLst>
          </p:cNvPr>
          <p:cNvSpPr/>
          <p:nvPr userDrawn="1"/>
        </p:nvSpPr>
        <p:spPr>
          <a:xfrm>
            <a:off x="9794323" y="4828964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849DBDA-5C58-4393-BA2C-A613E5769B43}"/>
              </a:ext>
            </a:extLst>
          </p:cNvPr>
          <p:cNvSpPr/>
          <p:nvPr userDrawn="1"/>
        </p:nvSpPr>
        <p:spPr>
          <a:xfrm>
            <a:off x="6298732" y="308951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xmlns="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xmlns="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74244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xmlns="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xmlns="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xmlns="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67650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45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9215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:a16="http://schemas.microsoft.com/office/drawing/2014/main" xmlns="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6"/>
            <a:ext cx="10396537" cy="492918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813869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707814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133220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xmlns="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:a16="http://schemas.microsoft.com/office/drawing/2014/main" xmlns="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xmlns="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xmlns="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xmlns="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xmlns="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xmlns="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xmlns="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xmlns="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xmlns="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xmlns="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xmlns="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xmlns="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xmlns="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xmlns="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xmlns="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96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xmlns="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8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8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44" r:id="rId3"/>
    <p:sldLayoutId id="214748384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06/05/2021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audio" Target="file:///F:\Training%20Jurs.Manajemen\Teks%20&amp;%20Lagu\07.%20OPTIMIS.MP3" TargetMode="Externa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9" r="2225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0FB99DF-7B2A-4EBB-A8F8-66A1C2ACF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3288" y="890086"/>
            <a:ext cx="5108447" cy="5149206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A698437-DD28-41F3-BB82-943F40D5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3837" y="2105288"/>
            <a:ext cx="5467347" cy="1097607"/>
          </a:xfrm>
        </p:spPr>
        <p:txBody>
          <a:bodyPr/>
          <a:lstStyle/>
          <a:p>
            <a:r>
              <a:rPr lang="en-ID" sz="4400" dirty="0" smtClean="0"/>
              <a:t>MEMBUAT CV &amp; INTERVIEW </a:t>
            </a:r>
            <a:endParaRPr lang="en-ID" sz="4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9C18E78-0FB8-4533-8581-18E2DD808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M. </a:t>
            </a:r>
            <a:r>
              <a:rPr lang="en-ID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Engkos</a:t>
            </a:r>
            <a:r>
              <a:rPr lang="en-ID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ID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Kosim</a:t>
            </a:r>
            <a:r>
              <a:rPr lang="en-ID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ST, MT</a:t>
            </a:r>
            <a:endParaRPr lang="en-ID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6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907D59D-8DCC-444E-A606-356194F65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6000" dirty="0" smtClean="0"/>
              <a:t>CV</a:t>
            </a:r>
            <a:endParaRPr lang="en-ID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A399E-2C6C-4AA7-A19A-4A41ACDDF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506" y="4291005"/>
            <a:ext cx="3966693" cy="2336420"/>
          </a:xfrm>
        </p:spPr>
        <p:txBody>
          <a:bodyPr/>
          <a:lstStyle/>
          <a:p>
            <a:pPr algn="l"/>
            <a:r>
              <a:rPr lang="en-ID" sz="3600" dirty="0"/>
              <a:t>CV </a:t>
            </a:r>
            <a:r>
              <a:rPr lang="en-ID" sz="3600" dirty="0" err="1"/>
              <a:t>Anda</a:t>
            </a:r>
            <a:r>
              <a:rPr lang="en-ID" sz="3600" dirty="0"/>
              <a:t> </a:t>
            </a:r>
            <a:r>
              <a:rPr lang="en-ID" sz="3600" dirty="0" err="1"/>
              <a:t>harus</a:t>
            </a:r>
            <a:r>
              <a:rPr lang="en-ID" sz="3600" dirty="0"/>
              <a:t> </a:t>
            </a:r>
            <a:r>
              <a:rPr lang="en-ID" sz="3600" dirty="0" err="1" smtClean="0"/>
              <a:t>merefleksikan</a:t>
            </a:r>
            <a:r>
              <a:rPr lang="en-ID" sz="3600" dirty="0" smtClean="0"/>
              <a:t> </a:t>
            </a:r>
            <a:r>
              <a:rPr lang="en-ID" sz="3600" dirty="0" err="1" smtClean="0"/>
              <a:t>bahwa</a:t>
            </a:r>
            <a:r>
              <a:rPr lang="en-ID" sz="3600" dirty="0" smtClean="0"/>
              <a:t> </a:t>
            </a:r>
            <a:r>
              <a:rPr lang="en-ID" sz="3600" dirty="0" err="1"/>
              <a:t>Anda</a:t>
            </a:r>
            <a:r>
              <a:rPr lang="en-ID" sz="3600" dirty="0"/>
              <a:t> </a:t>
            </a:r>
            <a:r>
              <a:rPr lang="en-ID" sz="3600" dirty="0" err="1" smtClean="0"/>
              <a:t>adalah</a:t>
            </a:r>
            <a:r>
              <a:rPr lang="en-ID" sz="3600" dirty="0" smtClean="0"/>
              <a:t> </a:t>
            </a:r>
            <a:r>
              <a:rPr lang="en-ID" sz="3600" dirty="0" err="1" smtClean="0"/>
              <a:t>calon</a:t>
            </a:r>
            <a:r>
              <a:rPr lang="en-ID" sz="3600" dirty="0" smtClean="0"/>
              <a:t> </a:t>
            </a:r>
            <a:r>
              <a:rPr lang="en-ID" sz="3600" dirty="0"/>
              <a:t>yang </a:t>
            </a:r>
            <a:r>
              <a:rPr lang="en-ID" sz="3600" dirty="0" err="1" smtClean="0">
                <a:solidFill>
                  <a:srgbClr val="FF0000"/>
                </a:solidFill>
              </a:rPr>
              <a:t>tepat</a:t>
            </a:r>
            <a:r>
              <a:rPr lang="en-ID" sz="3600" dirty="0" smtClean="0"/>
              <a:t> </a:t>
            </a:r>
            <a:r>
              <a:rPr lang="en-ID" sz="3600" dirty="0" err="1" smtClean="0"/>
              <a:t>untuk</a:t>
            </a:r>
            <a:r>
              <a:rPr lang="en-ID" sz="3600" dirty="0" smtClean="0"/>
              <a:t> </a:t>
            </a:r>
            <a:r>
              <a:rPr lang="en-ID" sz="3600" dirty="0" err="1" smtClean="0">
                <a:solidFill>
                  <a:srgbClr val="FF0000"/>
                </a:solidFill>
              </a:rPr>
              <a:t>pekerjaan</a:t>
            </a:r>
            <a:r>
              <a:rPr lang="en-ID" sz="3600" dirty="0" smtClean="0"/>
              <a:t> yang </a:t>
            </a:r>
            <a:r>
              <a:rPr lang="en-ID" sz="3600" dirty="0" err="1"/>
              <a:t>ditawarkan</a:t>
            </a:r>
            <a:r>
              <a:rPr lang="en-ID" sz="3600" dirty="0"/>
              <a:t>.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757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6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13DB904-81FE-48DF-9D38-9E8211B42D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/>
              <a:t>CV</a:t>
            </a:r>
            <a:endParaRPr lang="en-ID" dirty="0"/>
          </a:p>
        </p:txBody>
      </p:sp>
      <p:sp>
        <p:nvSpPr>
          <p:cNvPr id="2" name="TextBox 1"/>
          <p:cNvSpPr txBox="1"/>
          <p:nvPr/>
        </p:nvSpPr>
        <p:spPr>
          <a:xfrm>
            <a:off x="386366" y="1638837"/>
            <a:ext cx="1040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Menulis</a:t>
            </a:r>
            <a:r>
              <a:rPr lang="en-US" dirty="0" smtClean="0"/>
              <a:t> CV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ekniknya</a:t>
            </a:r>
            <a:r>
              <a:rPr lang="en-US" dirty="0" smtClean="0"/>
              <a:t>, </a:t>
            </a:r>
            <a:r>
              <a:rPr lang="en-US" dirty="0" err="1" smtClean="0"/>
              <a:t>kalau</a:t>
            </a:r>
            <a:r>
              <a:rPr lang="en-US" dirty="0" smtClean="0"/>
              <a:t> “</a:t>
            </a:r>
            <a:r>
              <a:rPr lang="en-US" dirty="0" err="1" smtClean="0"/>
              <a:t>Sekedar</a:t>
            </a:r>
            <a:r>
              <a:rPr lang="en-US" dirty="0" smtClean="0"/>
              <a:t>”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CV: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366" y="2285168"/>
            <a:ext cx="104061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Pemilihan</a:t>
            </a:r>
            <a:r>
              <a:rPr lang="en-US" sz="1600" b="1" dirty="0" smtClean="0">
                <a:solidFill>
                  <a:srgbClr val="0070C0"/>
                </a:solidFill>
              </a:rPr>
              <a:t> Font</a:t>
            </a:r>
            <a:r>
              <a:rPr lang="en-US" sz="1600" dirty="0" smtClean="0"/>
              <a:t>. </a:t>
            </a:r>
            <a:r>
              <a:rPr lang="en-US" sz="1600" dirty="0" err="1" smtClean="0"/>
              <a:t>Jangan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basic </a:t>
            </a:r>
            <a:r>
              <a:rPr lang="en-US" sz="1600" dirty="0" err="1" smtClean="0"/>
              <a:t>dan</a:t>
            </a:r>
            <a:r>
              <a:rPr lang="en-US" sz="1600" dirty="0" smtClean="0"/>
              <a:t> normal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 New Normal</a:t>
            </a:r>
            <a:r>
              <a:rPr lang="en-US" sz="1600" dirty="0" smtClean="0"/>
              <a:t>, </a:t>
            </a:r>
            <a:r>
              <a:rPr lang="en-US" sz="1600" dirty="0" err="1" smtClean="0"/>
              <a:t>ataupun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nyantai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comic sans</a:t>
            </a:r>
            <a:r>
              <a:rPr lang="en-US" sz="1600" dirty="0" smtClean="0"/>
              <a:t>. </a:t>
            </a:r>
            <a:r>
              <a:rPr lang="en-US" sz="1600" dirty="0" err="1" smtClean="0"/>
              <a:t>Bayangkan</a:t>
            </a:r>
            <a:r>
              <a:rPr lang="en-US" sz="1600" dirty="0" smtClean="0"/>
              <a:t> orang yang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membaca</a:t>
            </a:r>
            <a:r>
              <a:rPr lang="en-US" sz="1600" dirty="0" smtClean="0"/>
              <a:t> CV </a:t>
            </a:r>
            <a:r>
              <a:rPr lang="en-US" sz="1600" dirty="0" err="1" smtClean="0"/>
              <a:t>Anda</a:t>
            </a:r>
            <a:r>
              <a:rPr lang="en-US" sz="1600" dirty="0" smtClean="0"/>
              <a:t>, </a:t>
            </a:r>
            <a:r>
              <a:rPr lang="en-US" sz="1600" dirty="0" err="1" smtClean="0"/>
              <a:t>apakah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memilih</a:t>
            </a:r>
            <a:r>
              <a:rPr lang="en-US" sz="1600" dirty="0" smtClean="0"/>
              <a:t> Font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Comic Sans</a:t>
            </a:r>
            <a:r>
              <a:rPr lang="en-US" sz="1600" dirty="0" smtClean="0"/>
              <a:t>, </a:t>
            </a:r>
            <a:r>
              <a:rPr lang="en-US" sz="1600" dirty="0" err="1" smtClean="0"/>
              <a:t>ia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menganggap</a:t>
            </a:r>
            <a:r>
              <a:rPr lang="en-US" sz="1600" dirty="0" smtClean="0"/>
              <a:t> CV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serius</a:t>
            </a:r>
            <a:r>
              <a:rPr lang="en-US" sz="1600" dirty="0" smtClean="0"/>
              <a:t>? Dan </a:t>
            </a:r>
            <a:r>
              <a:rPr lang="en-US" sz="1600" dirty="0" err="1" smtClean="0"/>
              <a:t>terpenting</a:t>
            </a:r>
            <a:r>
              <a:rPr lang="en-US" sz="1600" dirty="0" smtClean="0"/>
              <a:t>,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dibutuhkan</a:t>
            </a:r>
            <a:r>
              <a:rPr lang="en-US" sz="1600" dirty="0" smtClean="0"/>
              <a:t>,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font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.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menulis</a:t>
            </a:r>
            <a:r>
              <a:rPr lang="en-US" sz="1600" dirty="0" smtClean="0"/>
              <a:t> CV </a:t>
            </a:r>
            <a:r>
              <a:rPr lang="en-US" sz="1600" dirty="0" err="1" smtClean="0"/>
              <a:t>bukan</a:t>
            </a:r>
            <a:r>
              <a:rPr lang="en-US" sz="1600" dirty="0" smtClean="0"/>
              <a:t> Poster. </a:t>
            </a:r>
            <a:r>
              <a:rPr lang="en-US" sz="1600" b="1" dirty="0" err="1" smtClean="0">
                <a:solidFill>
                  <a:srgbClr val="00B050"/>
                </a:solidFill>
              </a:rPr>
              <a:t>Idealnya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hanya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satu</a:t>
            </a:r>
            <a:r>
              <a:rPr lang="en-US" sz="1600" b="1" dirty="0" smtClean="0">
                <a:solidFill>
                  <a:srgbClr val="00B050"/>
                </a:solidFill>
              </a:rPr>
              <a:t> font.</a:t>
            </a:r>
          </a:p>
          <a:p>
            <a:endParaRPr lang="en-US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Tema</a:t>
            </a:r>
            <a:r>
              <a:rPr lang="en-US" sz="1600" b="1" dirty="0" smtClean="0">
                <a:solidFill>
                  <a:srgbClr val="0070C0"/>
                </a:solidFill>
              </a:rPr>
              <a:t> CV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orang </a:t>
            </a:r>
            <a:r>
              <a:rPr lang="en-US" sz="1600" dirty="0" err="1" smtClean="0"/>
              <a:t>menyukai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merah</a:t>
            </a:r>
            <a:r>
              <a:rPr lang="en-US" sz="1600" dirty="0" smtClean="0"/>
              <a:t> </a:t>
            </a:r>
            <a:r>
              <a:rPr lang="en-US" sz="1600" dirty="0" err="1" smtClean="0"/>
              <a:t>menyala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orang </a:t>
            </a:r>
            <a:r>
              <a:rPr lang="en-US" sz="1600" dirty="0" err="1" smtClean="0"/>
              <a:t>menganggap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biru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standard.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tahu</a:t>
            </a:r>
            <a:r>
              <a:rPr lang="en-US" sz="1600" dirty="0" smtClean="0"/>
              <a:t>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</a:t>
            </a:r>
            <a:r>
              <a:rPr lang="en-US" sz="1600" dirty="0" err="1" smtClean="0"/>
              <a:t>pembaca</a:t>
            </a:r>
            <a:r>
              <a:rPr lang="en-US" sz="1600" dirty="0" smtClean="0"/>
              <a:t> CV, </a:t>
            </a:r>
            <a:r>
              <a:rPr lang="en-US" sz="1600" dirty="0" err="1" smtClean="0"/>
              <a:t>usahakan</a:t>
            </a:r>
            <a:r>
              <a:rPr lang="en-US" sz="1600" dirty="0" smtClean="0"/>
              <a:t> </a:t>
            </a:r>
            <a:r>
              <a:rPr lang="en-US" sz="1600" dirty="0" err="1" smtClean="0"/>
              <a:t>berada</a:t>
            </a:r>
            <a:r>
              <a:rPr lang="en-US" sz="1600" dirty="0" smtClean="0"/>
              <a:t> di </a:t>
            </a:r>
            <a:r>
              <a:rPr lang="en-US" sz="1600" dirty="0" err="1" smtClean="0"/>
              <a:t>tengah-tengah</a:t>
            </a:r>
            <a:r>
              <a:rPr lang="en-US" sz="1600" dirty="0" smtClean="0"/>
              <a:t>.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pemilihan</a:t>
            </a:r>
            <a:r>
              <a:rPr lang="en-US" sz="1600" dirty="0" smtClean="0"/>
              <a:t> font, </a:t>
            </a:r>
            <a:r>
              <a:rPr lang="en-US" sz="1600" dirty="0" err="1" smtClean="0"/>
              <a:t>usahakan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,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bersebrangan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Tata </a:t>
            </a:r>
            <a:r>
              <a:rPr lang="en-US" sz="1600" b="1" dirty="0" err="1" smtClean="0">
                <a:solidFill>
                  <a:srgbClr val="0070C0"/>
                </a:solidFill>
              </a:rPr>
              <a:t>letak</a:t>
            </a:r>
            <a:r>
              <a:rPr lang="en-US" sz="1600" dirty="0" smtClean="0"/>
              <a:t>. </a:t>
            </a:r>
            <a:r>
              <a:rPr lang="en-US" sz="1600" dirty="0" err="1" smtClean="0"/>
              <a:t>Usahakan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penempatan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/>
              <a:t> </a:t>
            </a:r>
            <a:r>
              <a:rPr lang="en-US" sz="1600" dirty="0" smtClean="0"/>
              <a:t>yang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ditemukan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dibaca</a:t>
            </a:r>
            <a:r>
              <a:rPr lang="en-US" sz="1600" dirty="0" smtClean="0"/>
              <a:t>.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lucu</a:t>
            </a:r>
            <a:r>
              <a:rPr lang="en-US" sz="1600" dirty="0" smtClean="0"/>
              <a:t> </a:t>
            </a:r>
            <a:r>
              <a:rPr lang="en-US" sz="1600" dirty="0" err="1" smtClean="0"/>
              <a:t>jika</a:t>
            </a:r>
            <a:r>
              <a:rPr lang="en-US" sz="1600" dirty="0" smtClean="0"/>
              <a:t> HRD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mencari-cari</a:t>
            </a:r>
            <a:r>
              <a:rPr lang="en-US" sz="1600" dirty="0" smtClean="0"/>
              <a:t> </a:t>
            </a:r>
            <a:r>
              <a:rPr lang="en-US" sz="1600" dirty="0" err="1" smtClean="0"/>
              <a:t>dimana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menuliskan</a:t>
            </a:r>
            <a:r>
              <a:rPr lang="en-US" sz="1600" dirty="0" smtClean="0"/>
              <a:t> </a:t>
            </a:r>
            <a:r>
              <a:rPr lang="en-US" sz="1600" dirty="0" err="1" smtClean="0"/>
              <a:t>alamat</a:t>
            </a:r>
            <a:r>
              <a:rPr lang="en-US" sz="1600" dirty="0" smtClean="0"/>
              <a:t> e-mail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CV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padat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Foto</a:t>
            </a:r>
            <a:r>
              <a:rPr lang="en-US" sz="1600" dirty="0" smtClean="0"/>
              <a:t>.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slah</a:t>
            </a:r>
            <a:r>
              <a:rPr lang="en-US" sz="1600" dirty="0" smtClean="0"/>
              <a:t> </a:t>
            </a:r>
            <a:r>
              <a:rPr lang="en-US" sz="1600" dirty="0" err="1" smtClean="0"/>
              <a:t>mengartikan</a:t>
            </a:r>
            <a:r>
              <a:rPr lang="en-US" sz="1600" dirty="0" smtClean="0"/>
              <a:t> </a:t>
            </a:r>
            <a:r>
              <a:rPr lang="en-US" sz="1600" dirty="0" err="1" smtClean="0"/>
              <a:t>Foto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CV </a:t>
            </a:r>
            <a:r>
              <a:rPr lang="en-US" sz="1600" dirty="0" err="1" smtClean="0"/>
              <a:t>harus</a:t>
            </a:r>
            <a:r>
              <a:rPr lang="en-US" sz="1600" dirty="0" smtClean="0"/>
              <a:t> formal = </a:t>
            </a:r>
            <a:r>
              <a:rPr lang="en-US" sz="1600" dirty="0" err="1" smtClean="0"/>
              <a:t>kaku</a:t>
            </a:r>
            <a:r>
              <a:rPr lang="en-US" sz="1600" dirty="0" smtClean="0"/>
              <a:t>. </a:t>
            </a:r>
            <a:r>
              <a:rPr lang="en-US" sz="1600" dirty="0" err="1" smtClean="0"/>
              <a:t>Foto</a:t>
            </a:r>
            <a:r>
              <a:rPr lang="en-US" sz="1600" dirty="0" smtClean="0"/>
              <a:t> “</a:t>
            </a:r>
            <a:r>
              <a:rPr lang="en-US" sz="1600" dirty="0" err="1" smtClean="0"/>
              <a:t>kaku</a:t>
            </a:r>
            <a:r>
              <a:rPr lang="en-US" sz="1600" dirty="0" smtClean="0"/>
              <a:t>” di </a:t>
            </a:r>
            <a:r>
              <a:rPr lang="en-US" sz="1600" dirty="0" err="1" smtClean="0"/>
              <a:t>sini</a:t>
            </a:r>
            <a:r>
              <a:rPr lang="en-US" sz="1600" dirty="0" smtClean="0"/>
              <a:t> </a:t>
            </a:r>
            <a:r>
              <a:rPr lang="en-US" sz="1600" dirty="0" err="1" smtClean="0"/>
              <a:t>maksudnya</a:t>
            </a:r>
            <a:r>
              <a:rPr lang="en-US" sz="1600" dirty="0" smtClean="0"/>
              <a:t> </a:t>
            </a:r>
            <a:r>
              <a:rPr lang="en-US" sz="1600" dirty="0" err="1" smtClean="0"/>
              <a:t>foto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latar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biru</a:t>
            </a:r>
            <a:r>
              <a:rPr lang="en-US" sz="1600" dirty="0" smtClean="0"/>
              <a:t>/</a:t>
            </a:r>
            <a:r>
              <a:rPr lang="en-US" sz="1600" dirty="0" err="1" smtClean="0"/>
              <a:t>merah</a:t>
            </a:r>
            <a:r>
              <a:rPr lang="en-US" sz="1600" dirty="0" smtClean="0"/>
              <a:t>, </a:t>
            </a:r>
            <a:r>
              <a:rPr lang="en-US" sz="1600" dirty="0" err="1" smtClean="0"/>
              <a:t>tipikal</a:t>
            </a:r>
            <a:r>
              <a:rPr lang="en-US" sz="1600" dirty="0" smtClean="0"/>
              <a:t> </a:t>
            </a:r>
            <a:r>
              <a:rPr lang="en-US" sz="1600" dirty="0" err="1" smtClean="0"/>
              <a:t>foto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ijasah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sertifikat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profesional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026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B3B0006C-68DC-45B0-BDF1-05568FAB6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0097F0-17FA-4FCD-9588-FF29E8CF1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ID" b="1" dirty="0" smtClean="0">
                <a:solidFill>
                  <a:srgbClr val="F8F8F8"/>
                </a:solidFill>
              </a:rPr>
              <a:t>CONTOH FORMAT CV</a:t>
            </a:r>
            <a:endParaRPr lang="en-ID" b="1" dirty="0">
              <a:solidFill>
                <a:srgbClr val="F8F8F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1D39E-FD73-4403-B747-34F8B8F60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Informasi</a:t>
            </a:r>
            <a:r>
              <a:rPr lang="en-ID" dirty="0" smtClean="0">
                <a:solidFill>
                  <a:srgbClr val="FF0000"/>
                </a:solidFill>
              </a:rPr>
              <a:t> </a:t>
            </a:r>
            <a:r>
              <a:rPr lang="en-ID" dirty="0" err="1" smtClean="0">
                <a:solidFill>
                  <a:srgbClr val="FF0000"/>
                </a:solidFill>
              </a:rPr>
              <a:t>Pribadi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9C8D7-0A7A-439C-88B7-C2205A5B8B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Berisi</a:t>
            </a:r>
            <a:r>
              <a:rPr lang="en-ID" sz="1400" dirty="0" smtClean="0"/>
              <a:t> </a:t>
            </a:r>
            <a:r>
              <a:rPr lang="en-ID" sz="1400" dirty="0" err="1" smtClean="0"/>
              <a:t>informasi</a:t>
            </a:r>
            <a:r>
              <a:rPr lang="en-ID" sz="1400" dirty="0" smtClean="0"/>
              <a:t> </a:t>
            </a:r>
            <a:r>
              <a:rPr lang="en-ID" sz="1400" dirty="0" err="1" smtClean="0"/>
              <a:t>Anda</a:t>
            </a:r>
            <a:r>
              <a:rPr lang="en-ID" sz="1400" dirty="0" smtClean="0"/>
              <a:t>, </a:t>
            </a:r>
            <a:r>
              <a:rPr lang="en-ID" sz="1400" dirty="0" err="1" smtClean="0"/>
              <a:t>misalnya</a:t>
            </a:r>
            <a:r>
              <a:rPr lang="en-ID" sz="1400" dirty="0" smtClean="0"/>
              <a:t> </a:t>
            </a:r>
            <a:r>
              <a:rPr lang="en-ID" sz="1400" dirty="0" err="1" smtClean="0"/>
              <a:t>nama</a:t>
            </a:r>
            <a:r>
              <a:rPr lang="en-ID" sz="1400" dirty="0" smtClean="0"/>
              <a:t>, </a:t>
            </a:r>
            <a:r>
              <a:rPr lang="en-ID" sz="1400" dirty="0" err="1" smtClean="0"/>
              <a:t>tempat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tanggal</a:t>
            </a:r>
            <a:r>
              <a:rPr lang="en-ID" sz="1400" dirty="0" smtClean="0"/>
              <a:t> </a:t>
            </a:r>
            <a:r>
              <a:rPr lang="en-ID" sz="1400" dirty="0" err="1" smtClean="0"/>
              <a:t>lahir</a:t>
            </a:r>
            <a:r>
              <a:rPr lang="en-ID" sz="1400" dirty="0" smtClean="0"/>
              <a:t>, </a:t>
            </a:r>
            <a:r>
              <a:rPr lang="en-ID" sz="1400" dirty="0" err="1" smtClean="0"/>
              <a:t>dll</a:t>
            </a:r>
            <a:r>
              <a:rPr lang="en-ID" sz="14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smtClean="0"/>
              <a:t>Status </a:t>
            </a:r>
            <a:r>
              <a:rPr lang="en-ID" sz="1400" dirty="0" err="1" smtClean="0"/>
              <a:t>Pernikahan</a:t>
            </a:r>
            <a:r>
              <a:rPr lang="en-ID" sz="1400" dirty="0" smtClean="0"/>
              <a:t> </a:t>
            </a:r>
            <a:r>
              <a:rPr lang="en-ID" sz="1400" dirty="0" err="1" smtClean="0"/>
              <a:t>jika</a:t>
            </a:r>
            <a:r>
              <a:rPr lang="en-ID" sz="1400" dirty="0" smtClean="0"/>
              <a:t> </a:t>
            </a:r>
            <a:r>
              <a:rPr lang="en-ID" sz="1400" dirty="0" err="1" smtClean="0"/>
              <a:t>diminta</a:t>
            </a:r>
            <a:endParaRPr lang="en-ID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D2A8458-AEEB-458E-9464-EFF447994F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9F9B0E2-1120-4E9C-9CB7-A75C2B2B97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Pendidikan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DC63859-4C1B-4D82-A128-E08EB19DAB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Latar</a:t>
            </a:r>
            <a:r>
              <a:rPr lang="en-ID" sz="1400" dirty="0" smtClean="0"/>
              <a:t> </a:t>
            </a:r>
            <a:r>
              <a:rPr lang="en-ID" sz="1400" dirty="0" err="1" smtClean="0"/>
              <a:t>belakang</a:t>
            </a:r>
            <a:r>
              <a:rPr lang="en-ID" sz="1400" dirty="0" smtClean="0"/>
              <a:t> </a:t>
            </a:r>
            <a:r>
              <a:rPr lang="en-ID" sz="1400" dirty="0" err="1" smtClean="0"/>
              <a:t>pendidikan</a:t>
            </a:r>
            <a:r>
              <a:rPr lang="en-ID" sz="1400" dirty="0" smtClean="0"/>
              <a:t>, </a:t>
            </a:r>
            <a:r>
              <a:rPr lang="en-ID" sz="1400" dirty="0" err="1" smtClean="0"/>
              <a:t>tulis</a:t>
            </a:r>
            <a:r>
              <a:rPr lang="en-ID" sz="1400" dirty="0" smtClean="0"/>
              <a:t> </a:t>
            </a:r>
            <a:r>
              <a:rPr lang="en-ID" sz="1400" dirty="0" err="1" smtClean="0"/>
              <a:t>pendidikan</a:t>
            </a:r>
            <a:r>
              <a:rPr lang="en-ID" sz="1400" dirty="0" smtClean="0"/>
              <a:t> </a:t>
            </a:r>
            <a:r>
              <a:rPr lang="en-ID" sz="1400" dirty="0" err="1" smtClean="0"/>
              <a:t>tertingginya</a:t>
            </a:r>
            <a:r>
              <a:rPr lang="en-ID" sz="1400" dirty="0" smtClean="0"/>
              <a:t> </a:t>
            </a:r>
            <a:r>
              <a:rPr lang="en-ID" sz="1400" dirty="0" err="1" smtClean="0"/>
              <a:t>saja</a:t>
            </a:r>
            <a:r>
              <a:rPr lang="en-ID" sz="14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Nama</a:t>
            </a:r>
            <a:r>
              <a:rPr lang="en-ID" sz="1400" dirty="0" smtClean="0"/>
              <a:t> PT, </a:t>
            </a:r>
            <a:r>
              <a:rPr lang="en-ID" sz="1400" dirty="0" err="1" smtClean="0"/>
              <a:t>Jurusan</a:t>
            </a:r>
            <a:r>
              <a:rPr lang="en-ID" sz="1400" dirty="0" smtClean="0"/>
              <a:t>,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tahun</a:t>
            </a:r>
            <a:r>
              <a:rPr lang="en-ID" sz="1400" dirty="0" smtClean="0"/>
              <a:t> lulus</a:t>
            </a:r>
            <a:endParaRPr lang="en-ID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A6B3EEF-5DFE-4103-9E27-03C3CD7DF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02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D8F621B-E772-42FC-A05C-AC45ED8078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Pengalaman</a:t>
            </a:r>
            <a:r>
              <a:rPr lang="en-ID" dirty="0" smtClean="0">
                <a:solidFill>
                  <a:srgbClr val="FF0000"/>
                </a:solidFill>
              </a:rPr>
              <a:t> </a:t>
            </a:r>
            <a:r>
              <a:rPr lang="en-ID" dirty="0" err="1" smtClean="0">
                <a:solidFill>
                  <a:srgbClr val="FF0000"/>
                </a:solidFill>
              </a:rPr>
              <a:t>Kerja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DDCB55C5-99D0-407D-9844-E83F8EA6B2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9818" y="4944146"/>
            <a:ext cx="2425873" cy="1202654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Tulis</a:t>
            </a:r>
            <a:r>
              <a:rPr lang="en-ID" sz="1400" dirty="0" smtClean="0"/>
              <a:t> </a:t>
            </a:r>
            <a:r>
              <a:rPr lang="en-ID" sz="1400" dirty="0" err="1" smtClean="0"/>
              <a:t>pengalaman</a:t>
            </a:r>
            <a:r>
              <a:rPr lang="en-ID" sz="1400" dirty="0" smtClean="0"/>
              <a:t> </a:t>
            </a:r>
            <a:r>
              <a:rPr lang="en-ID" sz="1400" dirty="0" err="1" smtClean="0"/>
              <a:t>kerja</a:t>
            </a:r>
            <a:r>
              <a:rPr lang="en-ID" sz="1400" dirty="0" smtClean="0"/>
              <a:t> yang </a:t>
            </a:r>
            <a:r>
              <a:rPr lang="en-ID" sz="1400" dirty="0" err="1" smtClean="0"/>
              <a:t>sesuai</a:t>
            </a:r>
            <a:r>
              <a:rPr lang="en-ID" sz="1400" dirty="0" smtClean="0"/>
              <a:t>, </a:t>
            </a:r>
            <a:r>
              <a:rPr lang="en-ID" sz="1400" dirty="0" err="1" smtClean="0"/>
              <a:t>dimulai</a:t>
            </a:r>
            <a:r>
              <a:rPr lang="en-ID" sz="1400" dirty="0" smtClean="0"/>
              <a:t> </a:t>
            </a:r>
            <a:r>
              <a:rPr lang="en-ID" sz="1400" dirty="0" err="1" smtClean="0"/>
              <a:t>dari</a:t>
            </a:r>
            <a:r>
              <a:rPr lang="en-ID" sz="1400" dirty="0" smtClean="0"/>
              <a:t> paling </a:t>
            </a:r>
            <a:r>
              <a:rPr lang="en-ID" sz="1400" dirty="0" err="1" smtClean="0"/>
              <a:t>akhir</a:t>
            </a:r>
            <a:endParaRPr lang="en-ID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Nama</a:t>
            </a:r>
            <a:r>
              <a:rPr lang="en-ID" sz="1400" dirty="0" smtClean="0"/>
              <a:t> </a:t>
            </a:r>
            <a:r>
              <a:rPr lang="en-ID" sz="1400" dirty="0" err="1" smtClean="0"/>
              <a:t>perusahaan</a:t>
            </a:r>
            <a:r>
              <a:rPr lang="en-ID" sz="1400" dirty="0" smtClean="0"/>
              <a:t>, </a:t>
            </a:r>
            <a:r>
              <a:rPr lang="en-ID" sz="1400" dirty="0" err="1" smtClean="0"/>
              <a:t>tahun</a:t>
            </a:r>
            <a:r>
              <a:rPr lang="en-ID" sz="1400" dirty="0" smtClean="0"/>
              <a:t> </a:t>
            </a:r>
            <a:r>
              <a:rPr lang="en-ID" sz="1400" dirty="0" err="1" smtClean="0"/>
              <a:t>masuk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keluar</a:t>
            </a:r>
            <a:r>
              <a:rPr lang="en-ID" sz="1400" dirty="0" smtClean="0"/>
              <a:t>, </a:t>
            </a:r>
            <a:r>
              <a:rPr lang="en-ID" sz="1400" dirty="0" err="1" smtClean="0"/>
              <a:t>posisi</a:t>
            </a:r>
            <a:r>
              <a:rPr lang="en-ID" sz="1400" dirty="0" smtClean="0"/>
              <a:t>,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deskripsi</a:t>
            </a:r>
            <a:r>
              <a:rPr lang="en-ID" sz="1400" dirty="0" smtClean="0"/>
              <a:t> </a:t>
            </a:r>
            <a:r>
              <a:rPr lang="en-ID" sz="1400" dirty="0" err="1" smtClean="0"/>
              <a:t>singkat</a:t>
            </a:r>
            <a:endParaRPr lang="en-ID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34E5406-EA2E-4DE2-9E30-58B026A34A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03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CB0D3A-BAB2-4C11-B70F-A2B4458699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Traning</a:t>
            </a:r>
            <a:r>
              <a:rPr lang="en-ID" dirty="0" smtClean="0">
                <a:solidFill>
                  <a:srgbClr val="FF0000"/>
                </a:solidFill>
              </a:rPr>
              <a:t> /Seminar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195A7E8-6DFD-4EDE-9AF9-5F3844401D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Tuliskan</a:t>
            </a:r>
            <a:r>
              <a:rPr lang="en-ID" sz="1400" dirty="0" smtClean="0"/>
              <a:t> training </a:t>
            </a:r>
            <a:r>
              <a:rPr lang="en-ID" sz="1400" dirty="0" err="1" smtClean="0"/>
              <a:t>atau</a:t>
            </a:r>
            <a:r>
              <a:rPr lang="en-ID" sz="1400" dirty="0" smtClean="0"/>
              <a:t> seminar yang </a:t>
            </a:r>
            <a:r>
              <a:rPr lang="en-ID" sz="1400" dirty="0" err="1" smtClean="0"/>
              <a:t>pernah</a:t>
            </a:r>
            <a:r>
              <a:rPr lang="en-ID" sz="1400" dirty="0" smtClean="0"/>
              <a:t> </a:t>
            </a:r>
            <a:r>
              <a:rPr lang="en-ID" sz="1400" dirty="0" err="1" smtClean="0"/>
              <a:t>diikuti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berhubungan</a:t>
            </a:r>
            <a:r>
              <a:rPr lang="en-ID" sz="1400" dirty="0" smtClean="0"/>
              <a:t> </a:t>
            </a:r>
            <a:r>
              <a:rPr lang="en-ID" sz="1400" dirty="0" err="1" smtClean="0"/>
              <a:t>dengan</a:t>
            </a:r>
            <a:r>
              <a:rPr lang="en-ID" sz="1400" dirty="0" smtClean="0"/>
              <a:t> </a:t>
            </a:r>
            <a:r>
              <a:rPr lang="en-ID" sz="1400" dirty="0" err="1" smtClean="0"/>
              <a:t>bidang</a:t>
            </a:r>
            <a:r>
              <a:rPr lang="en-ID" sz="1400" dirty="0" smtClean="0"/>
              <a:t> </a:t>
            </a:r>
            <a:r>
              <a:rPr lang="en-ID" sz="1400" dirty="0" err="1" smtClean="0"/>
              <a:t>keahlian</a:t>
            </a:r>
            <a:r>
              <a:rPr lang="en-ID" sz="1400" dirty="0" smtClean="0"/>
              <a:t> </a:t>
            </a:r>
            <a:r>
              <a:rPr lang="en-ID" sz="1400" dirty="0" err="1" smtClean="0"/>
              <a:t>Anda</a:t>
            </a:r>
            <a:endParaRPr lang="en-ID" sz="14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30833876-0E0B-4F6E-A412-1696C7CB96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F351AF6-4BC0-4A47-8D3A-2111718A0C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Publikasi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874A9787-7208-47EC-BBD5-C25B1F3F97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Jika</a:t>
            </a:r>
            <a:r>
              <a:rPr lang="en-ID" sz="1400" dirty="0" smtClean="0"/>
              <a:t> </a:t>
            </a:r>
            <a:r>
              <a:rPr lang="en-ID" sz="1400" dirty="0" err="1" smtClean="0"/>
              <a:t>anda</a:t>
            </a:r>
            <a:r>
              <a:rPr lang="en-ID" sz="1400" dirty="0" smtClean="0"/>
              <a:t> </a:t>
            </a:r>
            <a:r>
              <a:rPr lang="en-ID" sz="1400" dirty="0" err="1" smtClean="0"/>
              <a:t>pernah</a:t>
            </a:r>
            <a:r>
              <a:rPr lang="en-ID" sz="1400" dirty="0" smtClean="0"/>
              <a:t> </a:t>
            </a:r>
            <a:r>
              <a:rPr lang="en-ID" sz="1400" dirty="0" err="1" smtClean="0"/>
              <a:t>menulis</a:t>
            </a:r>
            <a:r>
              <a:rPr lang="en-ID" sz="1400" dirty="0" smtClean="0"/>
              <a:t> </a:t>
            </a:r>
            <a:r>
              <a:rPr lang="en-ID" sz="1400" dirty="0" err="1" smtClean="0"/>
              <a:t>makalah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mempubilkasikannyasilahkan</a:t>
            </a:r>
            <a:r>
              <a:rPr lang="en-ID" sz="1400" dirty="0" smtClean="0"/>
              <a:t> </a:t>
            </a:r>
            <a:r>
              <a:rPr lang="en-ID" sz="1400" dirty="0" err="1" smtClean="0"/>
              <a:t>cantumkan</a:t>
            </a:r>
            <a:r>
              <a:rPr lang="en-ID" sz="1400" dirty="0" smtClean="0"/>
              <a:t> </a:t>
            </a:r>
            <a:r>
              <a:rPr lang="en-ID" sz="1400" dirty="0" err="1" smtClean="0"/>
              <a:t>dibagian</a:t>
            </a:r>
            <a:r>
              <a:rPr lang="en-ID" sz="1400" dirty="0" smtClean="0"/>
              <a:t> </a:t>
            </a:r>
            <a:r>
              <a:rPr lang="en-ID" sz="1400" dirty="0" err="1" smtClean="0"/>
              <a:t>ini</a:t>
            </a:r>
            <a:endParaRPr lang="en-ID" sz="1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43F377E0-BFA5-4126-8AB7-29AD8D062B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05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63FE241-15CF-495C-B5B6-8A60CD3618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1FA1BC4-E963-4DD2-983C-8AAE29789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ID" b="1" dirty="0">
                <a:solidFill>
                  <a:srgbClr val="F8F8F8"/>
                </a:solidFill>
              </a:rPr>
              <a:t>CONTOH FORMAT </a:t>
            </a:r>
            <a:r>
              <a:rPr lang="en-ID" b="1" dirty="0" smtClean="0">
                <a:solidFill>
                  <a:srgbClr val="F8F8F8"/>
                </a:solidFill>
              </a:rPr>
              <a:t>CV (</a:t>
            </a:r>
            <a:r>
              <a:rPr lang="en-ID" b="1" dirty="0" err="1" smtClean="0">
                <a:solidFill>
                  <a:srgbClr val="F8F8F8"/>
                </a:solidFill>
              </a:rPr>
              <a:t>Lanjutan</a:t>
            </a:r>
            <a:r>
              <a:rPr lang="en-ID" b="1" dirty="0" smtClean="0">
                <a:solidFill>
                  <a:srgbClr val="F8F8F8"/>
                </a:solidFill>
              </a:rPr>
              <a:t>)</a:t>
            </a:r>
            <a:endParaRPr lang="en-ID" b="1" dirty="0">
              <a:solidFill>
                <a:srgbClr val="F8F8F8"/>
              </a:solidFill>
            </a:endParaRPr>
          </a:p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BB7F093-066B-4D48-B850-64E653A06A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Penghargaan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3147373-40A4-4664-8F8D-5BF18FFB7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Berisi</a:t>
            </a:r>
            <a:r>
              <a:rPr lang="en-ID" sz="1400" dirty="0" smtClean="0"/>
              <a:t> </a:t>
            </a:r>
            <a:r>
              <a:rPr lang="en-ID" sz="1400" dirty="0" err="1" smtClean="0"/>
              <a:t>Penghargaan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pernah</a:t>
            </a:r>
            <a:r>
              <a:rPr lang="en-ID" sz="1400" dirty="0" smtClean="0"/>
              <a:t> </a:t>
            </a:r>
            <a:r>
              <a:rPr lang="en-ID" sz="1400" dirty="0" err="1" smtClean="0"/>
              <a:t>diterima</a:t>
            </a:r>
            <a:r>
              <a:rPr lang="en-ID" sz="1400" dirty="0" smtClean="0"/>
              <a:t> </a:t>
            </a:r>
            <a:r>
              <a:rPr lang="en-ID" sz="1400" dirty="0" err="1" smtClean="0"/>
              <a:t>sehubungan</a:t>
            </a:r>
            <a:r>
              <a:rPr lang="en-ID" sz="1400" dirty="0" smtClean="0"/>
              <a:t> </a:t>
            </a:r>
            <a:r>
              <a:rPr lang="en-ID" sz="1400" dirty="0" err="1" smtClean="0"/>
              <a:t>dengan</a:t>
            </a:r>
            <a:r>
              <a:rPr lang="en-ID" sz="1400" dirty="0" smtClean="0"/>
              <a:t> </a:t>
            </a:r>
            <a:r>
              <a:rPr lang="en-ID" sz="1400" dirty="0" err="1" smtClean="0"/>
              <a:t>bidang</a:t>
            </a:r>
            <a:r>
              <a:rPr lang="en-ID" sz="1400" dirty="0" smtClean="0"/>
              <a:t> </a:t>
            </a:r>
            <a:r>
              <a:rPr lang="en-ID" sz="1400" dirty="0" err="1" smtClean="0"/>
              <a:t>keahlian</a:t>
            </a:r>
            <a:r>
              <a:rPr lang="en-ID" sz="1400" dirty="0" smtClean="0"/>
              <a:t> </a:t>
            </a:r>
            <a:r>
              <a:rPr lang="en-ID" sz="1400" dirty="0" err="1" smtClean="0"/>
              <a:t>Anda</a:t>
            </a:r>
            <a:r>
              <a:rPr lang="en-ID" dirty="0" smtClean="0"/>
              <a:t>.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3CAEF7F-6D8A-45D9-8B70-C391386590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06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1CA50B0-A466-48D4-82CD-1860368C4F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90392" y="4471988"/>
            <a:ext cx="2426410" cy="371455"/>
          </a:xfrm>
        </p:spPr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Keterampilan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019D8656-5D80-4EC8-ADB4-F286019D36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Tulis</a:t>
            </a:r>
            <a:r>
              <a:rPr lang="en-ID" sz="1400" dirty="0" smtClean="0"/>
              <a:t> </a:t>
            </a:r>
            <a:r>
              <a:rPr lang="en-ID" sz="1400" dirty="0" err="1" smtClean="0"/>
              <a:t>keterampilan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dimiliki</a:t>
            </a:r>
            <a:endParaRPr lang="en-ID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Bisa</a:t>
            </a:r>
            <a:r>
              <a:rPr lang="en-ID" sz="1400" dirty="0" smtClean="0"/>
              <a:t> </a:t>
            </a:r>
            <a:r>
              <a:rPr lang="en-ID" sz="1400" dirty="0" err="1" smtClean="0"/>
              <a:t>keterampilan</a:t>
            </a:r>
            <a:r>
              <a:rPr lang="en-ID" sz="1400" dirty="0" smtClean="0"/>
              <a:t> </a:t>
            </a:r>
            <a:r>
              <a:rPr lang="en-ID" sz="1400" dirty="0" err="1" smtClean="0"/>
              <a:t>bahasa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komputer</a:t>
            </a:r>
            <a:endParaRPr lang="en-ID" sz="1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0A944E7-EC89-44FF-908B-36FBB690AC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07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CD6F253-8B54-48EE-B27D-DC3A18A9C7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D" dirty="0" err="1" smtClean="0">
                <a:solidFill>
                  <a:srgbClr val="FF0000"/>
                </a:solidFill>
              </a:rPr>
              <a:t>Organisasi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8675B4C-DCDB-4D25-A9B9-22C069130F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D" sz="1400" dirty="0" err="1" smtClean="0"/>
              <a:t>Tuliskan</a:t>
            </a:r>
            <a:r>
              <a:rPr lang="en-ID" sz="1400" dirty="0" smtClean="0"/>
              <a:t>  </a:t>
            </a:r>
            <a:r>
              <a:rPr lang="en-ID" sz="1400" dirty="0" err="1" smtClean="0"/>
              <a:t>organisasi</a:t>
            </a:r>
            <a:r>
              <a:rPr lang="en-ID" sz="1400" dirty="0" smtClean="0"/>
              <a:t> </a:t>
            </a:r>
            <a:r>
              <a:rPr lang="en-ID" sz="1400" dirty="0" err="1" smtClean="0"/>
              <a:t>profesi</a:t>
            </a:r>
            <a:r>
              <a:rPr lang="en-ID" sz="1400" dirty="0" smtClean="0"/>
              <a:t> yang </a:t>
            </a:r>
            <a:r>
              <a:rPr lang="en-ID" sz="1400" dirty="0" err="1" smtClean="0"/>
              <a:t>anda</a:t>
            </a:r>
            <a:r>
              <a:rPr lang="en-ID" sz="1400" dirty="0" smtClean="0"/>
              <a:t> </a:t>
            </a:r>
            <a:r>
              <a:rPr lang="en-ID" sz="1400" dirty="0" err="1" smtClean="0"/>
              <a:t>ikuti</a:t>
            </a:r>
            <a:r>
              <a:rPr lang="en-ID" sz="1400" dirty="0" smtClean="0"/>
              <a:t> </a:t>
            </a:r>
            <a:r>
              <a:rPr lang="en-ID" sz="1400" dirty="0" err="1" smtClean="0"/>
              <a:t>atau</a:t>
            </a:r>
            <a:r>
              <a:rPr lang="en-ID" sz="1400" dirty="0" smtClean="0"/>
              <a:t> </a:t>
            </a:r>
            <a:r>
              <a:rPr lang="en-ID" sz="1400" dirty="0" err="1" smtClean="0"/>
              <a:t>menjadi</a:t>
            </a:r>
            <a:r>
              <a:rPr lang="en-ID" sz="1400" dirty="0" smtClean="0"/>
              <a:t> </a:t>
            </a:r>
            <a:r>
              <a:rPr lang="en-ID" sz="1400" dirty="0" err="1" smtClean="0"/>
              <a:t>anggota</a:t>
            </a:r>
            <a:endParaRPr lang="en-ID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AA209D04-B30D-4DEC-B5E0-D98E6B132A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08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2E56A568-43AA-4FEC-BEB0-768296709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/>
              <a:t>COMPARISON CV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9C28E18B-A770-474B-BC70-C8437CE17D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224" y="2035188"/>
            <a:ext cx="771703" cy="1050912"/>
          </a:xfrm>
        </p:spPr>
        <p:txBody>
          <a:bodyPr/>
          <a:lstStyle/>
          <a:p>
            <a:r>
              <a:rPr lang="en-ID" sz="8000" b="0" dirty="0" smtClean="0">
                <a:solidFill>
                  <a:srgbClr val="FF0000"/>
                </a:solidFill>
                <a:latin typeface="Bernard MT Condensed" pitchFamily="18" charset="0"/>
              </a:rPr>
              <a:t>X</a:t>
            </a:r>
            <a:endParaRPr lang="en-ID" sz="8000" b="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96" y="1683327"/>
            <a:ext cx="3081576" cy="50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18" y="1683327"/>
            <a:ext cx="3431728" cy="48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9C28E18B-A770-474B-BC70-C8437CE17D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5060" y="1771951"/>
            <a:ext cx="771703" cy="1050912"/>
          </a:xfrm>
        </p:spPr>
        <p:txBody>
          <a:bodyPr/>
          <a:lstStyle/>
          <a:p>
            <a:r>
              <a:rPr lang="en-ID" sz="8000" dirty="0" smtClean="0">
                <a:solidFill>
                  <a:srgbClr val="00B050"/>
                </a:solidFill>
                <a:latin typeface="Bradley Hand ITC" pitchFamily="66" charset="0"/>
              </a:rPr>
              <a:t>v</a:t>
            </a:r>
            <a:endParaRPr lang="en-ID" sz="8000" dirty="0"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BA557F-6F08-4C08-8C99-C6C225932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0958" y="5159074"/>
            <a:ext cx="4734714" cy="1097607"/>
          </a:xfrm>
        </p:spPr>
        <p:txBody>
          <a:bodyPr/>
          <a:lstStyle/>
          <a:p>
            <a:r>
              <a:rPr lang="en-ID" dirty="0" err="1" smtClean="0"/>
              <a:t>Melamar</a:t>
            </a:r>
            <a:r>
              <a:rPr lang="en-ID" dirty="0" smtClean="0"/>
              <a:t> </a:t>
            </a:r>
            <a:r>
              <a:rPr lang="en-ID" dirty="0" err="1" smtClean="0"/>
              <a:t>Pekerjaan</a:t>
            </a:r>
            <a:endParaRPr lang="en-ID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7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en-ID" sz="3200" dirty="0" smtClean="0"/>
              <a:t>Surat </a:t>
            </a:r>
            <a:r>
              <a:rPr lang="en-ID" sz="3200" dirty="0" err="1" smtClean="0"/>
              <a:t>Lamaran</a:t>
            </a:r>
            <a:r>
              <a:rPr lang="en-ID" sz="3200" dirty="0" smtClean="0"/>
              <a:t> </a:t>
            </a:r>
            <a:r>
              <a:rPr lang="en-ID" sz="3200" dirty="0" err="1" smtClean="0"/>
              <a:t>Pekerjaan</a:t>
            </a:r>
            <a:endParaRPr lang="en-ID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941" b="4271"/>
          <a:stretch/>
        </p:blipFill>
        <p:spPr>
          <a:xfrm>
            <a:off x="3959037" y="1674158"/>
            <a:ext cx="4095751" cy="4778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29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788" y="349624"/>
            <a:ext cx="4784441" cy="6201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261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en-ID" sz="3200" dirty="0"/>
              <a:t>1. Tempat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tanggal</a:t>
            </a:r>
            <a:r>
              <a:rPr lang="en-ID" sz="3200" dirty="0"/>
              <a:t> </a:t>
            </a:r>
            <a:r>
              <a:rPr lang="en-ID" sz="3200" dirty="0" err="1"/>
              <a:t>pembuatan</a:t>
            </a:r>
            <a:r>
              <a:rPr lang="en-ID" sz="3200" dirty="0"/>
              <a:t> </a:t>
            </a:r>
            <a:r>
              <a:rPr lang="en-ID" sz="3200" dirty="0" err="1"/>
              <a:t>surat</a:t>
            </a:r>
            <a:endParaRPr lang="en-ID" sz="3200" dirty="0"/>
          </a:p>
        </p:txBody>
      </p:sp>
      <p:sp>
        <p:nvSpPr>
          <p:cNvPr id="3" name="Rectangle 2"/>
          <p:cNvSpPr/>
          <p:nvPr/>
        </p:nvSpPr>
        <p:spPr>
          <a:xfrm>
            <a:off x="1142999" y="2551836"/>
            <a:ext cx="87540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Tempat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lamaran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kamu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tulis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pojok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kanan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000" dirty="0" err="1">
                <a:solidFill>
                  <a:srgbClr val="0600FF"/>
                </a:solidFill>
                <a:latin typeface="-apple-system"/>
              </a:rPr>
              <a:t>Tangerang</a:t>
            </a:r>
            <a:r>
              <a:rPr lang="en-US" sz="2000" dirty="0">
                <a:solidFill>
                  <a:srgbClr val="0600FF"/>
                </a:solidFill>
                <a:latin typeface="-apple-system"/>
              </a:rPr>
              <a:t> Selatan, </a:t>
            </a:r>
            <a:r>
              <a:rPr lang="en-US" sz="2000" dirty="0" smtClean="0">
                <a:solidFill>
                  <a:srgbClr val="0600FF"/>
                </a:solidFill>
                <a:latin typeface="-apple-system"/>
              </a:rPr>
              <a:t>06 Mei 2021</a:t>
            </a: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Perhatikan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nama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tempat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bulan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selalu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diawali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huruf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kapital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Penulisan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antara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tempat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juga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dipisahkan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koma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(,).</a:t>
            </a:r>
            <a:endParaRPr lang="en-US" sz="20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3682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fi-FI" sz="3200"/>
              <a:t>2. Alamat Perusahaan yang Dituju</a:t>
            </a:r>
            <a:endParaRPr lang="fi-FI" sz="3200" b="0"/>
          </a:p>
        </p:txBody>
      </p:sp>
      <p:sp>
        <p:nvSpPr>
          <p:cNvPr id="3" name="Rectangle 2"/>
          <p:cNvSpPr/>
          <p:nvPr/>
        </p:nvSpPr>
        <p:spPr>
          <a:xfrm>
            <a:off x="672354" y="2471154"/>
            <a:ext cx="9211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Lalu, di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bawah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sebelah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kirinya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tulis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nama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penerima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alamat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lengkap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perusahaan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tuju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Nah,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nama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penerima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kalau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nggak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tahu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nama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HRD-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kamu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tulis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aja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Contohnya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begini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,</a:t>
            </a: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Yth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HRD PT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Ruang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Raya </a:t>
            </a:r>
            <a:r>
              <a:rPr lang="en-US" sz="2000" dirty="0" smtClean="0">
                <a:solidFill>
                  <a:schemeClr val="tx2"/>
                </a:solidFill>
                <a:latin typeface="-apple-system"/>
              </a:rPr>
              <a:t>Indonesia</a:t>
            </a:r>
            <a:endParaRPr lang="en-US" sz="2000" dirty="0">
              <a:solidFill>
                <a:schemeClr val="tx2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Jalan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Tebet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Barat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Dalam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Raya No.22, Jakarta Selatan</a:t>
            </a:r>
            <a:endParaRPr lang="en-US" sz="2000" b="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935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4CBF7-5733-4F6C-9C69-0B1D7AA78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5744" y="1136576"/>
            <a:ext cx="4206240" cy="1097607"/>
          </a:xfrm>
        </p:spPr>
        <p:txBody>
          <a:bodyPr/>
          <a:lstStyle/>
          <a:p>
            <a:pPr algn="l"/>
            <a:r>
              <a:rPr lang="en-ID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M. Engkos Kosim, ST., MT.</a:t>
            </a:r>
            <a:endParaRPr lang="en-ID" sz="2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25C98E-BCF7-46EE-9DB4-F68250B69D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69724" y="2472806"/>
            <a:ext cx="4118991" cy="2371568"/>
          </a:xfrm>
        </p:spPr>
        <p:txBody>
          <a:bodyPr>
            <a:noAutofit/>
          </a:bodyPr>
          <a:lstStyle/>
          <a:p>
            <a:pPr algn="l"/>
            <a:endParaRPr lang="id-ID" sz="3200" dirty="0" smtClean="0"/>
          </a:p>
          <a:p>
            <a:pPr algn="l"/>
            <a:r>
              <a:rPr lang="da-DK" sz="3200" dirty="0" smtClean="0"/>
              <a:t>PENDIDIKAN</a:t>
            </a:r>
          </a:p>
          <a:p>
            <a:pPr algn="l"/>
            <a:endParaRPr lang="da-DK" sz="3200" dirty="0"/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da-DK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S1 Teknik Kimia UMJ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da-DK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S2 Teknik Industri UMB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489710" y="911351"/>
            <a:ext cx="5035296" cy="5035296"/>
          </a:xfrm>
        </p:spPr>
      </p:pic>
    </p:spTree>
    <p:extLst>
      <p:ext uri="{BB962C8B-B14F-4D97-AF65-F5344CB8AC3E}">
        <p14:creationId xmlns:p14="http://schemas.microsoft.com/office/powerpoint/2010/main" val="8807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fi-FI" sz="3200" dirty="0" smtClean="0"/>
              <a:t>3</a:t>
            </a:r>
            <a:r>
              <a:rPr lang="fi-FI" sz="3200" dirty="0"/>
              <a:t>. Salam dan pembuka surat</a:t>
            </a:r>
            <a:endParaRPr lang="fi-FI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712696" y="1852589"/>
            <a:ext cx="105962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Salam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pembuka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biasanya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ditulis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kalimat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“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hormat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”.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Sementara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itu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pembuka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kata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pengantar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Umumnya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jelaskan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mana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mendapat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informasi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terkait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lowongan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posisi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pilih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Contohnya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,</a:t>
            </a: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hormat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Berdasarkan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info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lowongan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disebarkan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melalui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situs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Jobstreet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bermaksud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mengajukan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lamaran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di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perusahaan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pimpin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untuk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menempati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posisi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Public Relations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endParaRPr lang="en-US" sz="2000" b="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610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fi-FI" sz="3200" dirty="0" smtClean="0"/>
              <a:t>3</a:t>
            </a:r>
            <a:r>
              <a:rPr lang="fi-FI" sz="3200" dirty="0"/>
              <a:t>. Salam dan pembuka surat</a:t>
            </a:r>
            <a:endParaRPr lang="fi-FI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712696" y="1852589"/>
            <a:ext cx="105962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Salam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pembuka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biasanya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ditulis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kalimat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“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hormat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”.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Sementara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itu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pembuka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kata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pengantar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Umumnya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jelaskan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mana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mendapat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informasi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terkait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lowongan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posisi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pilih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Contohnya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,</a:t>
            </a: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Dengan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hormat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Berdasarkan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info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lowongan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disebarkan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melalui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situs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Jobstreet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bermaksud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mengajukan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lamaran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di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perusahaan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pimpin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untuk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menempati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-apple-system"/>
              </a:rPr>
              <a:t>posisi</a:t>
            </a:r>
            <a:r>
              <a:rPr lang="en-US" sz="2000" dirty="0">
                <a:solidFill>
                  <a:schemeClr val="tx2"/>
                </a:solidFill>
                <a:latin typeface="-apple-system"/>
              </a:rPr>
              <a:t> Public Relations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endParaRPr lang="en-US" sz="2000" b="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853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4. Isi </a:t>
            </a:r>
            <a:r>
              <a:rPr lang="en-US" dirty="0" err="1" smtClean="0"/>
              <a:t>Surat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0346" y="3610998"/>
            <a:ext cx="2935348" cy="615566"/>
          </a:xfrm>
        </p:spPr>
        <p:txBody>
          <a:bodyPr/>
          <a:lstStyle/>
          <a:p>
            <a:endParaRPr lang="fi-FI" sz="3200" b="0" dirty="0"/>
          </a:p>
          <a:p>
            <a:r>
              <a:rPr lang="fi-FI" sz="3200" b="0" dirty="0"/>
              <a:t> </a:t>
            </a:r>
            <a:endParaRPr lang="fi-FI" sz="3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62783" y="2025436"/>
            <a:ext cx="4468923" cy="4402257"/>
          </a:xfrm>
        </p:spPr>
        <p:txBody>
          <a:bodyPr/>
          <a:lstStyle/>
          <a:p>
            <a:r>
              <a:rPr lang="en-US" sz="2000" dirty="0" err="1"/>
              <a:t>Kemudian</a:t>
            </a:r>
            <a:r>
              <a:rPr lang="en-US" sz="2000" dirty="0"/>
              <a:t>, di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data </a:t>
            </a:r>
            <a:r>
              <a:rPr lang="en-US" sz="2000" dirty="0" err="1"/>
              <a:t>diri</a:t>
            </a:r>
            <a:r>
              <a:rPr lang="en-US" sz="2000" dirty="0"/>
              <a:t>. </a:t>
            </a:r>
            <a:r>
              <a:rPr lang="en-US" sz="2000" dirty="0" err="1"/>
              <a:t>Tuliskan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,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, </a:t>
            </a:r>
            <a:r>
              <a:rPr lang="en-US" sz="2000" dirty="0" err="1"/>
              <a:t>alamat</a:t>
            </a:r>
            <a:r>
              <a:rPr lang="en-US" sz="2000" dirty="0"/>
              <a:t>, 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/HP, e-mail,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Di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jelaskan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miliki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softskill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hardskill</a:t>
            </a:r>
            <a:r>
              <a:rPr lang="en-US" sz="2000" dirty="0"/>
              <a:t>. Nah,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magang</a:t>
            </a:r>
            <a:r>
              <a:rPr lang="en-US" sz="2000" dirty="0"/>
              <a:t>, PKL,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 </a:t>
            </a:r>
            <a:r>
              <a:rPr lang="en-US" sz="2000" dirty="0" err="1"/>
              <a:t>juga</a:t>
            </a:r>
            <a:r>
              <a:rPr lang="en-US" sz="2000" dirty="0"/>
              <a:t>, </a:t>
            </a:r>
            <a:r>
              <a:rPr lang="en-US" sz="2000" dirty="0" err="1"/>
              <a:t>ya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,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tulis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ikuti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1239" y="2241405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Saya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bertanda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tangan</a:t>
            </a:r>
            <a:r>
              <a:rPr lang="en-US" sz="1200" dirty="0">
                <a:solidFill>
                  <a:schemeClr val="bg1"/>
                </a:solidFill>
              </a:rPr>
              <a:t> di </a:t>
            </a:r>
            <a:r>
              <a:rPr lang="en-US" sz="1200" dirty="0" err="1">
                <a:solidFill>
                  <a:schemeClr val="bg1"/>
                </a:solidFill>
              </a:rPr>
              <a:t>bawah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nama</a:t>
            </a:r>
            <a:r>
              <a:rPr lang="en-US" sz="1200" dirty="0">
                <a:solidFill>
                  <a:schemeClr val="bg1"/>
                </a:solidFill>
              </a:rPr>
              <a:t>                              : </a:t>
            </a:r>
            <a:r>
              <a:rPr lang="en-US" sz="1200" dirty="0" err="1">
                <a:solidFill>
                  <a:schemeClr val="bg1"/>
                </a:solidFill>
              </a:rPr>
              <a:t>Putri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Aprilia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tempat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tanggal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lahir</a:t>
            </a:r>
            <a:r>
              <a:rPr lang="en-US" sz="1200" dirty="0">
                <a:solidFill>
                  <a:schemeClr val="bg1"/>
                </a:solidFill>
              </a:rPr>
              <a:t>: Jakarta, 15 </a:t>
            </a:r>
            <a:r>
              <a:rPr lang="en-US" sz="1200" dirty="0" err="1">
                <a:solidFill>
                  <a:schemeClr val="bg1"/>
                </a:solidFill>
              </a:rPr>
              <a:t>Februari</a:t>
            </a:r>
            <a:r>
              <a:rPr lang="en-US" sz="1200" dirty="0">
                <a:solidFill>
                  <a:schemeClr val="bg1"/>
                </a:solidFill>
              </a:rPr>
              <a:t> 1999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alamat</a:t>
            </a:r>
            <a:r>
              <a:rPr lang="en-US" sz="1200" dirty="0">
                <a:solidFill>
                  <a:schemeClr val="bg1"/>
                </a:solidFill>
              </a:rPr>
              <a:t>                            : </a:t>
            </a:r>
            <a:r>
              <a:rPr lang="en-US" sz="1200" dirty="0" err="1">
                <a:solidFill>
                  <a:schemeClr val="bg1"/>
                </a:solidFill>
              </a:rPr>
              <a:t>Jalan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Puskesmas</a:t>
            </a:r>
            <a:r>
              <a:rPr lang="en-US" sz="1200" dirty="0">
                <a:solidFill>
                  <a:schemeClr val="bg1"/>
                </a:solidFill>
              </a:rPr>
              <a:t> No. 60, </a:t>
            </a:r>
            <a:r>
              <a:rPr lang="en-US" sz="1200" dirty="0" err="1">
                <a:solidFill>
                  <a:schemeClr val="bg1"/>
                </a:solidFill>
              </a:rPr>
              <a:t>Tangerang</a:t>
            </a:r>
            <a:r>
              <a:rPr lang="en-US" sz="1200" dirty="0">
                <a:solidFill>
                  <a:schemeClr val="bg1"/>
                </a:solidFill>
              </a:rPr>
              <a:t> Selatan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e-mail                             : putriaprilia@gmail.com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no. HP                            : 081345678901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Saya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merupakan</a:t>
            </a:r>
            <a:r>
              <a:rPr lang="en-US" sz="1200" dirty="0">
                <a:solidFill>
                  <a:schemeClr val="bg1"/>
                </a:solidFill>
              </a:rPr>
              <a:t> fresh graduate </a:t>
            </a:r>
            <a:r>
              <a:rPr lang="en-US" sz="1200" dirty="0" err="1">
                <a:solidFill>
                  <a:schemeClr val="bg1"/>
                </a:solidFill>
              </a:rPr>
              <a:t>Sarjana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Teknik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Kima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Universitas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Muhammadiyah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JakartaTeknik</a:t>
            </a:r>
            <a:r>
              <a:rPr lang="en-US" sz="1200" dirty="0" smtClean="0">
                <a:solidFill>
                  <a:schemeClr val="bg1"/>
                </a:solidFill>
              </a:rPr>
              <a:t> Kimia </a:t>
            </a:r>
            <a:r>
              <a:rPr lang="en-US" sz="1200" dirty="0" err="1" smtClean="0">
                <a:solidFill>
                  <a:schemeClr val="bg1"/>
                </a:solidFill>
              </a:rPr>
              <a:t>dan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menjabat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sebagai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ketua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Divisi</a:t>
            </a:r>
            <a:r>
              <a:rPr lang="en-US" sz="1200" dirty="0">
                <a:solidFill>
                  <a:schemeClr val="bg1"/>
                </a:solidFill>
              </a:rPr>
              <a:t> Media </a:t>
            </a:r>
            <a:r>
              <a:rPr lang="en-US" sz="1200" dirty="0" err="1">
                <a:solidFill>
                  <a:schemeClr val="bg1"/>
                </a:solidFill>
              </a:rPr>
              <a:t>Komunikasi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Informasi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Saya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kemampuan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komunikasi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baik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kreatif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bekerja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dalam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tim.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907D59D-8DCC-444E-A606-356194F65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051" y="174813"/>
            <a:ext cx="5681229" cy="815382"/>
          </a:xfrm>
        </p:spPr>
        <p:txBody>
          <a:bodyPr/>
          <a:lstStyle/>
          <a:p>
            <a:r>
              <a:rPr lang="en-ID" sz="2800" dirty="0">
                <a:solidFill>
                  <a:schemeClr val="bg1"/>
                </a:solidFill>
              </a:rPr>
              <a:t>5. </a:t>
            </a:r>
            <a:r>
              <a:rPr lang="en-ID" sz="2800" dirty="0" err="1">
                <a:solidFill>
                  <a:schemeClr val="bg1"/>
                </a:solidFill>
              </a:rPr>
              <a:t>Lampiran</a:t>
            </a:r>
            <a:r>
              <a:rPr lang="en-ID" sz="2800" dirty="0">
                <a:solidFill>
                  <a:schemeClr val="bg1"/>
                </a:solidFill>
              </a:rPr>
              <a:t>/</a:t>
            </a:r>
            <a:r>
              <a:rPr lang="en-ID" sz="2800" dirty="0" err="1">
                <a:solidFill>
                  <a:schemeClr val="bg1"/>
                </a:solidFill>
              </a:rPr>
              <a:t>syarat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lamaran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23333F-ECBA-40CB-AE23-89B832C3B7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4094" y="2058206"/>
            <a:ext cx="4316505" cy="1619000"/>
          </a:xfrm>
        </p:spPr>
        <p:txBody>
          <a:bodyPr/>
          <a:lstStyle/>
          <a:p>
            <a:pPr algn="just"/>
            <a:r>
              <a:rPr lang="en-US" sz="1800" dirty="0"/>
              <a:t>Di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lampiran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</a:t>
            </a:r>
            <a:r>
              <a:rPr lang="en-US" sz="1800" dirty="0" err="1"/>
              <a:t>lamaran</a:t>
            </a:r>
            <a:r>
              <a:rPr lang="en-US" sz="1800" dirty="0"/>
              <a:t>,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tulis</a:t>
            </a:r>
            <a:r>
              <a:rPr lang="en-US" sz="1800" dirty="0"/>
              <a:t> </a:t>
            </a:r>
            <a:r>
              <a:rPr lang="en-US" sz="1800" dirty="0" err="1"/>
              <a:t>dokumen-dokumen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 </a:t>
            </a:r>
            <a:r>
              <a:rPr lang="en-US" sz="1800" i="1" dirty="0" err="1"/>
              <a:t>aja</a:t>
            </a:r>
            <a:r>
              <a:rPr lang="en-US" sz="1800" dirty="0"/>
              <a:t> yang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lampirkan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pendukung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persyaratan</a:t>
            </a:r>
            <a:r>
              <a:rPr lang="en-US" sz="1800" dirty="0"/>
              <a:t> </a:t>
            </a:r>
            <a:r>
              <a:rPr lang="en-US" sz="1800" dirty="0" err="1"/>
              <a:t>pelamar</a:t>
            </a:r>
            <a:r>
              <a:rPr lang="en-US" sz="1800" dirty="0"/>
              <a:t>. </a:t>
            </a:r>
            <a:r>
              <a:rPr lang="en-US" sz="1800" dirty="0" err="1"/>
              <a:t>Biasanya</a:t>
            </a:r>
            <a:r>
              <a:rPr lang="en-US" sz="1800" dirty="0"/>
              <a:t> </a:t>
            </a:r>
            <a:r>
              <a:rPr lang="en-US" sz="1800" dirty="0" err="1" smtClean="0"/>
              <a:t>dokumen-dokumen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daftar</a:t>
            </a:r>
            <a:r>
              <a:rPr lang="en-US" sz="1800" dirty="0"/>
              <a:t> </a:t>
            </a:r>
            <a:r>
              <a:rPr lang="en-US" sz="1800" dirty="0" err="1"/>
              <a:t>riwayat</a:t>
            </a:r>
            <a:r>
              <a:rPr lang="en-US" sz="1800" dirty="0"/>
              <a:t> </a:t>
            </a:r>
            <a:r>
              <a:rPr lang="en-US" sz="1800" dirty="0" err="1"/>
              <a:t>hidup</a:t>
            </a:r>
            <a:r>
              <a:rPr lang="en-US" sz="1800" dirty="0"/>
              <a:t> (CV), </a:t>
            </a:r>
            <a:r>
              <a:rPr lang="en-US" sz="1800" dirty="0" err="1"/>
              <a:t>fotocopy</a:t>
            </a:r>
            <a:r>
              <a:rPr lang="en-US" sz="1800" dirty="0"/>
              <a:t> </a:t>
            </a:r>
            <a:r>
              <a:rPr lang="en-US" sz="1800" dirty="0" err="1"/>
              <a:t>ijazah</a:t>
            </a:r>
            <a:r>
              <a:rPr lang="en-US" sz="1800" dirty="0"/>
              <a:t>, pas </a:t>
            </a:r>
            <a:r>
              <a:rPr lang="en-US" sz="1800" dirty="0" err="1"/>
              <a:t>foto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portofolio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Bahkan</a:t>
            </a:r>
            <a:r>
              <a:rPr lang="en-US" sz="1800" dirty="0"/>
              <a:t>, </a:t>
            </a:r>
            <a:r>
              <a:rPr lang="en-US" sz="1800" dirty="0" err="1"/>
              <a:t>kalau</a:t>
            </a:r>
            <a:r>
              <a:rPr lang="en-US" sz="1800" dirty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lomba</a:t>
            </a:r>
            <a:r>
              <a:rPr lang="en-US" sz="1800" dirty="0"/>
              <a:t>, seminar,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pelatihan</a:t>
            </a:r>
            <a:r>
              <a:rPr lang="en-US" sz="1800" dirty="0"/>
              <a:t> yang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sertifikat</a:t>
            </a:r>
            <a:r>
              <a:rPr lang="en-US" sz="1800" dirty="0"/>
              <a:t>,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lampirkan</a:t>
            </a:r>
            <a:r>
              <a:rPr lang="en-US" sz="1800" dirty="0"/>
              <a:t> </a:t>
            </a:r>
            <a:r>
              <a:rPr lang="en-US" sz="1800" dirty="0" err="1"/>
              <a:t>fotocopy</a:t>
            </a:r>
            <a:r>
              <a:rPr lang="en-US" sz="1800" dirty="0"/>
              <a:t> </a:t>
            </a:r>
            <a:r>
              <a:rPr lang="en-US" sz="1800" dirty="0" err="1"/>
              <a:t>sertifikatnya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.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plus </a:t>
            </a:r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. </a:t>
            </a:r>
            <a:endParaRPr lang="en-ID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2898" y="2179401"/>
            <a:ext cx="4869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pertimbangan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berikut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lampirkan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pas </a:t>
            </a:r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fotocopy</a:t>
            </a:r>
            <a:r>
              <a:rPr lang="en-US" dirty="0">
                <a:solidFill>
                  <a:schemeClr val="bg1"/>
                </a:solidFill>
              </a:rPr>
              <a:t> KTP,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daftar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riwayat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fotocopy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ijazah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terakhir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dirty="0" err="1">
                <a:solidFill>
                  <a:schemeClr val="bg1"/>
                </a:solidFill>
              </a:rPr>
              <a:t>fotocopy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transkrip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6. </a:t>
            </a:r>
            <a:r>
              <a:rPr lang="en-US" dirty="0" err="1">
                <a:solidFill>
                  <a:schemeClr val="bg1"/>
                </a:solidFill>
              </a:rPr>
              <a:t>sertifikat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keikutsertaan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organisasi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r>
              <a:rPr lang="fi-FI" sz="3200" dirty="0"/>
              <a:t>6. Penutup surat</a:t>
            </a:r>
            <a:endParaRPr lang="fi-FI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712696" y="1852589"/>
            <a:ext cx="1059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Di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penutup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Anda</a:t>
            </a:r>
            <a:r>
              <a:rPr lang="en-US" sz="20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jelaskan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bahwa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kamu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harapan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besar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agar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diterima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perusahaan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Jangan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lupa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juga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mengucapkan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terima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-apple-system"/>
              </a:rPr>
              <a:t>kasih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-apple-system"/>
              </a:rPr>
              <a:t>Contohnya</a:t>
            </a:r>
            <a:r>
              <a:rPr lang="en-US" sz="2000" dirty="0">
                <a:solidFill>
                  <a:srgbClr val="000000"/>
                </a:solidFill>
                <a:latin typeface="-apple-system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Demikian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surat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lamaran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pekerjaan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ini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buat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harap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dapat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mempertimbangkannya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dan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memberi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kesempatan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agar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dapat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menjelaskan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potensi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lebih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rinci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di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tahapan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berikutnya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Atas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perhatian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Bapak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Ibu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saya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mengucapkan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terima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-apple-system"/>
              </a:rPr>
              <a:t>kasih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-apple-system"/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endParaRPr lang="en-US" sz="2000" b="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473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0776" y="244218"/>
            <a:ext cx="6521823" cy="766757"/>
          </a:xfrm>
        </p:spPr>
        <p:txBody>
          <a:bodyPr/>
          <a:lstStyle/>
          <a:p>
            <a:endParaRPr lang="fi-FI" sz="3200" dirty="0"/>
          </a:p>
          <a:p>
            <a:r>
              <a:rPr lang="fi-FI" sz="3200" dirty="0"/>
              <a:t>7. Tanda tangan dan nama pelamar</a:t>
            </a:r>
            <a:endParaRPr lang="fi-FI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712696" y="1852589"/>
            <a:ext cx="1059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Terakhir, untuk tanda tangan dan nama pelamar bisa </a:t>
            </a:r>
            <a:r>
              <a:rPr lang="sv-SE" sz="2000" dirty="0" smtClean="0"/>
              <a:t>Anda </a:t>
            </a:r>
            <a:r>
              <a:rPr lang="sv-SE" sz="2000" dirty="0"/>
              <a:t>tulis di pojok </a:t>
            </a:r>
            <a:r>
              <a:rPr lang="sv-SE" sz="2000" dirty="0" smtClean="0"/>
              <a:t>surat</a:t>
            </a:r>
            <a:r>
              <a:rPr lang="sv-SE" sz="2000" dirty="0"/>
              <a:t>. Contohnya</a:t>
            </a: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Hormat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saya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tanda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tangan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M.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Engkos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Kosim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rgbClr val="000000"/>
              </a:solidFill>
              <a:latin typeface="-apple-system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-apple-system"/>
              </a:rPr>
              <a:t> </a:t>
            </a:r>
            <a:endParaRPr lang="en-US" sz="2000" b="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140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D62B592-D62D-4896-80CD-A71123F793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4504" y="297276"/>
            <a:ext cx="5796956" cy="766757"/>
          </a:xfrm>
        </p:spPr>
        <p:txBody>
          <a:bodyPr/>
          <a:lstStyle/>
          <a:p>
            <a:r>
              <a:rPr lang="en-ID" sz="2800" dirty="0" err="1"/>
              <a:t>Etika</a:t>
            </a:r>
            <a:r>
              <a:rPr lang="en-ID" sz="2800" dirty="0"/>
              <a:t> </a:t>
            </a:r>
            <a:r>
              <a:rPr lang="en-ID" sz="2800" dirty="0" err="1"/>
              <a:t>Mengirim</a:t>
            </a:r>
            <a:r>
              <a:rPr lang="en-ID" sz="2800" dirty="0"/>
              <a:t> Email yang </a:t>
            </a:r>
            <a:r>
              <a:rPr lang="en-ID" sz="2800" dirty="0" err="1"/>
              <a:t>Disukai</a:t>
            </a:r>
            <a:r>
              <a:rPr lang="en-ID" sz="2800" dirty="0"/>
              <a:t> HRD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4634346" y="2224434"/>
            <a:ext cx="3117272" cy="3687993"/>
          </a:xfrm>
        </p:spPr>
        <p:txBody>
          <a:bodyPr/>
          <a:lstStyle/>
          <a:p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canggih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modern </a:t>
            </a:r>
            <a:r>
              <a:rPr lang="en-US" sz="1200" dirty="0" err="1"/>
              <a:t>perkembangan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, </a:t>
            </a:r>
            <a:r>
              <a:rPr lang="en-US" sz="1200" dirty="0" err="1"/>
              <a:t>mampu</a:t>
            </a:r>
            <a:r>
              <a:rPr lang="en-US" sz="1200" dirty="0"/>
              <a:t> </a:t>
            </a:r>
            <a:r>
              <a:rPr lang="en-US" sz="1200" dirty="0" err="1"/>
              <a:t>mempermudah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pelamar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. </a:t>
            </a:r>
            <a:r>
              <a:rPr lang="en-US" sz="1200" dirty="0" err="1"/>
              <a:t>Terutama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lulusan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r>
              <a:rPr lang="en-US" sz="1200" dirty="0"/>
              <a:t> yang </a:t>
            </a:r>
            <a:r>
              <a:rPr lang="en-US" sz="1200" dirty="0" err="1"/>
              <a:t>sedang</a:t>
            </a:r>
            <a:r>
              <a:rPr lang="en-US" sz="1200" dirty="0"/>
              <a:t> </a:t>
            </a:r>
            <a:r>
              <a:rPr lang="en-US" sz="1200" dirty="0" err="1"/>
              <a:t>gencar</a:t>
            </a:r>
            <a:r>
              <a:rPr lang="en-US" sz="1200" dirty="0"/>
              <a:t> </a:t>
            </a:r>
            <a:r>
              <a:rPr lang="en-US" sz="1200" dirty="0" err="1"/>
              <a:t>mencari</a:t>
            </a:r>
            <a:r>
              <a:rPr lang="en-US" sz="1200" dirty="0"/>
              <a:t> </a:t>
            </a:r>
            <a:r>
              <a:rPr lang="en-US" sz="1200" dirty="0" err="1"/>
              <a:t>pekerjaan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aplikasi</a:t>
            </a:r>
            <a:r>
              <a:rPr lang="en-US" sz="1200" dirty="0"/>
              <a:t> </a:t>
            </a:r>
            <a:r>
              <a:rPr lang="en-US" sz="1200" dirty="0" err="1"/>
              <a:t>pencarian</a:t>
            </a:r>
            <a:r>
              <a:rPr lang="en-US" sz="1200" dirty="0"/>
              <a:t> online </a:t>
            </a:r>
            <a:r>
              <a:rPr lang="en-US" sz="1200" dirty="0" err="1"/>
              <a:t>hingga</a:t>
            </a:r>
            <a:r>
              <a:rPr lang="en-US" sz="1200" dirty="0"/>
              <a:t> </a:t>
            </a:r>
            <a:r>
              <a:rPr lang="en-US" sz="1200" dirty="0" err="1"/>
              <a:t>mengirimkan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lamaran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online </a:t>
            </a:r>
            <a:r>
              <a:rPr lang="en-US" sz="1200" dirty="0" err="1"/>
              <a:t>melalui</a:t>
            </a:r>
            <a:r>
              <a:rPr lang="en-US" sz="1200" dirty="0"/>
              <a:t> email,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mempermudah</a:t>
            </a:r>
            <a:r>
              <a:rPr lang="en-US" sz="1200" dirty="0"/>
              <a:t> proses </a:t>
            </a:r>
            <a:r>
              <a:rPr lang="en-US" sz="1200" dirty="0" err="1"/>
              <a:t>melamar</a:t>
            </a:r>
            <a:r>
              <a:rPr lang="en-US" sz="1200" dirty="0"/>
              <a:t> </a:t>
            </a:r>
            <a:r>
              <a:rPr lang="en-US" sz="1200" dirty="0" err="1"/>
              <a:t>pekerjaan</a:t>
            </a:r>
            <a:r>
              <a:rPr lang="en-US" sz="1200" dirty="0"/>
              <a:t>. </a:t>
            </a:r>
            <a:r>
              <a:rPr lang="en-US" sz="1200" dirty="0" err="1"/>
              <a:t>Namun</a:t>
            </a:r>
            <a:r>
              <a:rPr lang="en-US" sz="1200" dirty="0"/>
              <a:t>, </a:t>
            </a:r>
            <a:r>
              <a:rPr lang="en-US" sz="1200" dirty="0" err="1"/>
              <a:t>pernah</a:t>
            </a:r>
            <a:r>
              <a:rPr lang="en-US" sz="1200" dirty="0"/>
              <a:t> </a:t>
            </a:r>
            <a:r>
              <a:rPr lang="en-US" sz="1200" dirty="0" err="1"/>
              <a:t>terpikir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email yang </a:t>
            </a:r>
            <a:r>
              <a:rPr lang="en-US" sz="1200" dirty="0" err="1"/>
              <a:t>dikirim</a:t>
            </a:r>
            <a:r>
              <a:rPr lang="en-US" sz="1200" dirty="0"/>
              <a:t> </a:t>
            </a:r>
            <a:r>
              <a:rPr lang="en-US" sz="1200" dirty="0" err="1"/>
              <a:t>tapi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kunjung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panggilan</a:t>
            </a:r>
            <a:r>
              <a:rPr lang="en-US" sz="1200" dirty="0"/>
              <a:t> interview? Nah, </a:t>
            </a:r>
            <a:r>
              <a:rPr lang="en-US" sz="1200" dirty="0" err="1"/>
              <a:t>mungkin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kesalahan</a:t>
            </a:r>
            <a:r>
              <a:rPr lang="en-US" sz="1200" dirty="0"/>
              <a:t> yang </a:t>
            </a:r>
            <a:r>
              <a:rPr lang="en-US" sz="1200" dirty="0" err="1"/>
              <a:t>belum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ketahui</a:t>
            </a:r>
            <a:r>
              <a:rPr lang="en-US" sz="1200" dirty="0"/>
              <a:t>.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memutuskan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mengirimkan</a:t>
            </a:r>
            <a:r>
              <a:rPr lang="en-US" sz="1200" dirty="0"/>
              <a:t> </a:t>
            </a:r>
            <a:r>
              <a:rPr lang="en-US" sz="1200" dirty="0" err="1"/>
              <a:t>surat</a:t>
            </a:r>
            <a:r>
              <a:rPr lang="en-US" sz="1200" dirty="0"/>
              <a:t> </a:t>
            </a:r>
            <a:r>
              <a:rPr lang="en-US" sz="1200" dirty="0" err="1"/>
              <a:t>lamaran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online, </a:t>
            </a:r>
            <a:r>
              <a:rPr lang="en-US" sz="1200" dirty="0" err="1"/>
              <a:t>sebaiknya</a:t>
            </a:r>
            <a:r>
              <a:rPr lang="en-US" sz="1200" dirty="0"/>
              <a:t> </a:t>
            </a:r>
            <a:r>
              <a:rPr lang="en-US" sz="1200" dirty="0" err="1"/>
              <a:t>cobalah</a:t>
            </a:r>
            <a:r>
              <a:rPr lang="en-US" sz="1200" dirty="0"/>
              <a:t> </a:t>
            </a:r>
            <a:r>
              <a:rPr lang="en-US" sz="1200" dirty="0" err="1"/>
              <a:t>ketahui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pelajari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 </a:t>
            </a:r>
            <a:r>
              <a:rPr lang="en-US" sz="1200" dirty="0" err="1"/>
              <a:t>mengirim</a:t>
            </a:r>
            <a:r>
              <a:rPr lang="en-US" sz="1200" dirty="0"/>
              <a:t> email </a:t>
            </a:r>
            <a:r>
              <a:rPr lang="en-US" sz="1200" dirty="0" err="1"/>
              <a:t>ini</a:t>
            </a:r>
            <a:r>
              <a:rPr lang="en-US" sz="1200" dirty="0"/>
              <a:t> yang </a:t>
            </a:r>
            <a:r>
              <a:rPr lang="en-US" sz="1200" dirty="0" err="1"/>
              <a:t>disukai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HRD</a:t>
            </a:r>
          </a:p>
        </p:txBody>
      </p:sp>
    </p:spTree>
    <p:extLst>
      <p:ext uri="{BB962C8B-B14F-4D97-AF65-F5344CB8AC3E}">
        <p14:creationId xmlns:p14="http://schemas.microsoft.com/office/powerpoint/2010/main" val="18580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907D59D-8DCC-444E-A606-356194F65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0009" y="228601"/>
            <a:ext cx="5681229" cy="815382"/>
          </a:xfrm>
        </p:spPr>
        <p:txBody>
          <a:bodyPr/>
          <a:lstStyle/>
          <a:p>
            <a:r>
              <a:rPr lang="en-ID" sz="2800" dirty="0">
                <a:solidFill>
                  <a:srgbClr val="FFFF00"/>
                </a:solidFill>
              </a:rPr>
              <a:t>ETIKA MENGIRIM E-MAIL LAMARAN </a:t>
            </a:r>
            <a:r>
              <a:rPr lang="en-ID" sz="2800" dirty="0" smtClean="0">
                <a:solidFill>
                  <a:srgbClr val="FFFF00"/>
                </a:solidFill>
              </a:rPr>
              <a:t>KERJA</a:t>
            </a:r>
            <a:endParaRPr lang="en-ID" sz="2800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A399E-2C6C-4AA7-A19A-4A41ACDDF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5915" y="2776922"/>
            <a:ext cx="3762810" cy="615566"/>
          </a:xfrm>
        </p:spPr>
        <p:txBody>
          <a:bodyPr/>
          <a:lstStyle/>
          <a:p>
            <a:r>
              <a:rPr lang="en-ID" dirty="0" smtClean="0">
                <a:latin typeface="Agency FB" pitchFamily="34" charset="0"/>
              </a:rPr>
              <a:t>1. </a:t>
            </a:r>
            <a:r>
              <a:rPr lang="en-ID" dirty="0" err="1" smtClean="0">
                <a:latin typeface="Agency FB" pitchFamily="34" charset="0"/>
              </a:rPr>
              <a:t>Gunakan</a:t>
            </a:r>
            <a:r>
              <a:rPr lang="en-ID" dirty="0" smtClean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alamat</a:t>
            </a:r>
            <a:r>
              <a:rPr lang="en-ID" dirty="0">
                <a:latin typeface="Agency FB" pitchFamily="34" charset="0"/>
              </a:rPr>
              <a:t> email yang </a:t>
            </a:r>
            <a:r>
              <a:rPr lang="en-ID" dirty="0" err="1">
                <a:latin typeface="Agency FB" pitchFamily="34" charset="0"/>
              </a:rPr>
              <a:t>profesional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dengan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nama</a:t>
            </a:r>
            <a:r>
              <a:rPr lang="en-ID" dirty="0">
                <a:latin typeface="Agency FB" pitchFamily="34" charset="0"/>
              </a:rPr>
              <a:t> yang formal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23333F-ECBA-40CB-AE23-89B832C3B7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Sebelum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mengirim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email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lamaran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kerja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perusahaan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pastikan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kamu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menggunakan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alamat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email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dengan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nama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yang formal yang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menunjukkan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bahwa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kamu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adalah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orang yang </a:t>
            </a:r>
            <a:r>
              <a:rPr lang="en-ID" b="1" dirty="0" err="1">
                <a:solidFill>
                  <a:srgbClr val="FF0000"/>
                </a:solidFill>
              </a:rPr>
              <a:t>profesional</a:t>
            </a:r>
            <a:r>
              <a:rPr lang="en-ID" b="1" dirty="0">
                <a:solidFill>
                  <a:srgbClr val="FF0000"/>
                </a:solidFill>
              </a:rPr>
              <a:t>.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D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D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Jangan</a:t>
            </a:r>
            <a:r>
              <a:rPr lang="en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sampai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kamu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menggunakan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alamat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email yang </a:t>
            </a:r>
            <a:r>
              <a:rPr lang="en-ID" b="1" dirty="0" err="1">
                <a:solidFill>
                  <a:srgbClr val="FF0000"/>
                </a:solidFill>
              </a:rPr>
              <a:t>alay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dan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terkesan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tidak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profesional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misalnya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seperti</a:t>
            </a:r>
            <a:r>
              <a:rPr lang="en-ID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nadyachayankdya@gmail.com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08" y="2775239"/>
            <a:ext cx="485775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86ED2DF-7B99-4FB4-BCC7-C76B8EAE4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25270"/>
            <a:ext cx="5467347" cy="766757"/>
          </a:xfrm>
        </p:spPr>
        <p:txBody>
          <a:bodyPr/>
          <a:lstStyle/>
          <a:p>
            <a:r>
              <a:rPr lang="en-ID" sz="2800" dirty="0" smtClean="0">
                <a:solidFill>
                  <a:srgbClr val="FFFF00"/>
                </a:solidFill>
              </a:rPr>
              <a:t>ETIKA MENGIRIM E-MAIL LAMARAN KERJA</a:t>
            </a:r>
            <a:endParaRPr lang="en-ID" sz="2800" dirty="0">
              <a:solidFill>
                <a:srgbClr val="FFFF00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C1CF852-C2B9-4A32-876E-CC9F0CEB8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3338" y="1961600"/>
            <a:ext cx="3523400" cy="615566"/>
          </a:xfrm>
        </p:spPr>
        <p:txBody>
          <a:bodyPr/>
          <a:lstStyle/>
          <a:p>
            <a:r>
              <a:rPr lang="en-ID" dirty="0" smtClean="0"/>
              <a:t>2. </a:t>
            </a:r>
            <a:r>
              <a:rPr lang="en-ID" dirty="0" err="1" smtClean="0"/>
              <a:t>Mengisi</a:t>
            </a:r>
            <a:r>
              <a:rPr lang="en-ID" dirty="0" smtClean="0"/>
              <a:t> subject e-mail</a:t>
            </a:r>
            <a:endParaRPr lang="en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2BBFABE-B713-4FED-9B03-282A6551D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43338" y="2577166"/>
            <a:ext cx="4669620" cy="1619000"/>
          </a:xfrm>
        </p:spPr>
        <p:txBody>
          <a:bodyPr/>
          <a:lstStyle/>
          <a:p>
            <a:r>
              <a:rPr lang="en-ID" sz="1800" b="1" dirty="0" err="1">
                <a:latin typeface="Agency FB" pitchFamily="34" charset="0"/>
              </a:rPr>
              <a:t>Subjek</a:t>
            </a:r>
            <a:r>
              <a:rPr lang="en-ID" sz="1800" b="1" dirty="0">
                <a:latin typeface="Agency FB" pitchFamily="34" charset="0"/>
              </a:rPr>
              <a:t> email yang pas, </a:t>
            </a:r>
            <a:r>
              <a:rPr lang="en-ID" sz="1800" b="1" dirty="0" err="1">
                <a:latin typeface="Agency FB" pitchFamily="34" charset="0"/>
              </a:rPr>
              <a:t>akan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sangat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membantu</a:t>
            </a:r>
            <a:r>
              <a:rPr lang="en-ID" sz="1800" b="1" dirty="0">
                <a:latin typeface="Agency FB" pitchFamily="34" charset="0"/>
              </a:rPr>
              <a:t> HRD </a:t>
            </a:r>
            <a:r>
              <a:rPr lang="en-ID" sz="1800" b="1" dirty="0" err="1">
                <a:latin typeface="Agency FB" pitchFamily="34" charset="0"/>
              </a:rPr>
              <a:t>dalam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menentukan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apakah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Anda</a:t>
            </a:r>
            <a:r>
              <a:rPr lang="en-ID" sz="1800" b="1" dirty="0">
                <a:latin typeface="Agency FB" pitchFamily="34" charset="0"/>
              </a:rPr>
              <a:t> apply job yang </a:t>
            </a:r>
            <a:r>
              <a:rPr lang="en-ID" sz="1800" b="1" dirty="0" err="1">
                <a:latin typeface="Agency FB" pitchFamily="34" charset="0"/>
              </a:rPr>
              <a:t>memang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dibutuhkan</a:t>
            </a:r>
            <a:r>
              <a:rPr lang="en-ID" sz="1800" b="1" dirty="0">
                <a:latin typeface="Agency FB" pitchFamily="34" charset="0"/>
              </a:rPr>
              <a:t>. </a:t>
            </a:r>
            <a:r>
              <a:rPr lang="en-ID" sz="1800" b="1" dirty="0" err="1">
                <a:latin typeface="Agency FB" pitchFamily="34" charset="0"/>
              </a:rPr>
              <a:t>Misalnya</a:t>
            </a:r>
            <a:r>
              <a:rPr lang="en-ID" sz="1800" b="1" dirty="0">
                <a:latin typeface="Agency FB" pitchFamily="34" charset="0"/>
              </a:rPr>
              <a:t>, </a:t>
            </a:r>
            <a:r>
              <a:rPr lang="en-ID" sz="1800" b="1" dirty="0" err="1">
                <a:latin typeface="Agency FB" pitchFamily="34" charset="0"/>
              </a:rPr>
              <a:t>Anda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ingin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mengirimkan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surat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lamaran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kerja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maka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subjek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pada</a:t>
            </a:r>
            <a:r>
              <a:rPr lang="en-ID" sz="1800" b="1" dirty="0">
                <a:latin typeface="Agency FB" pitchFamily="34" charset="0"/>
              </a:rPr>
              <a:t> e-mail yang </a:t>
            </a:r>
            <a:r>
              <a:rPr lang="en-ID" sz="1800" b="1" dirty="0" err="1">
                <a:latin typeface="Agency FB" pitchFamily="34" charset="0"/>
              </a:rPr>
              <a:t>ditulis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adalah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>
                <a:solidFill>
                  <a:srgbClr val="FF0000"/>
                </a:solidFill>
                <a:latin typeface="Agency FB" pitchFamily="34" charset="0"/>
              </a:rPr>
              <a:t>“</a:t>
            </a:r>
            <a:r>
              <a:rPr lang="en-ID" sz="1800" b="1" dirty="0" err="1">
                <a:solidFill>
                  <a:srgbClr val="FF0000"/>
                </a:solidFill>
                <a:latin typeface="Agency FB" pitchFamily="34" charset="0"/>
              </a:rPr>
              <a:t>surat</a:t>
            </a:r>
            <a:r>
              <a:rPr lang="en-ID" sz="18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Agency FB" pitchFamily="34" charset="0"/>
              </a:rPr>
              <a:t>lamaran</a:t>
            </a:r>
            <a:r>
              <a:rPr lang="en-ID" sz="18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Agency FB" pitchFamily="34" charset="0"/>
              </a:rPr>
              <a:t>kerja</a:t>
            </a:r>
            <a:r>
              <a:rPr lang="en-ID" sz="1800" b="1" dirty="0">
                <a:solidFill>
                  <a:srgbClr val="FF0000"/>
                </a:solidFill>
                <a:latin typeface="Agency FB" pitchFamily="34" charset="0"/>
              </a:rPr>
              <a:t> (</a:t>
            </a:r>
            <a:r>
              <a:rPr lang="en-ID" sz="1800" b="1" dirty="0" err="1">
                <a:solidFill>
                  <a:srgbClr val="FF0000"/>
                </a:solidFill>
                <a:latin typeface="Agency FB" pitchFamily="34" charset="0"/>
              </a:rPr>
              <a:t>posisi</a:t>
            </a:r>
            <a:r>
              <a:rPr lang="en-ID" sz="1800" b="1" dirty="0">
                <a:solidFill>
                  <a:srgbClr val="FF0000"/>
                </a:solidFill>
                <a:latin typeface="Agency FB" pitchFamily="34" charset="0"/>
              </a:rPr>
              <a:t>)”, </a:t>
            </a:r>
            <a:r>
              <a:rPr lang="en-ID" sz="1800" b="1" dirty="0" err="1">
                <a:latin typeface="Agency FB" pitchFamily="34" charset="0"/>
              </a:rPr>
              <a:t>jangan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hanya</a:t>
            </a:r>
            <a:r>
              <a:rPr lang="en-ID" sz="1800" b="1" dirty="0">
                <a:latin typeface="Agency FB" pitchFamily="34" charset="0"/>
              </a:rPr>
              <a:t> </a:t>
            </a:r>
            <a:r>
              <a:rPr lang="en-ID" sz="1800" b="1" dirty="0" err="1">
                <a:latin typeface="Agency FB" pitchFamily="34" charset="0"/>
              </a:rPr>
              <a:t>menuliskan</a:t>
            </a:r>
            <a:r>
              <a:rPr lang="en-ID" sz="1800" b="1" dirty="0">
                <a:latin typeface="Agency FB" pitchFamily="34" charset="0"/>
              </a:rPr>
              <a:t> “CV”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E1959CC-4E84-45CC-829C-75B38D242E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43338" y="4873275"/>
            <a:ext cx="4283254" cy="311790"/>
          </a:xfrm>
        </p:spPr>
        <p:txBody>
          <a:bodyPr/>
          <a:lstStyle/>
          <a:p>
            <a:r>
              <a:rPr lang="en-ID" dirty="0" err="1">
                <a:latin typeface="Agency FB" pitchFamily="34" charset="0"/>
              </a:rPr>
              <a:t>Ingat</a:t>
            </a:r>
            <a:r>
              <a:rPr lang="en-ID" dirty="0">
                <a:latin typeface="Agency FB" pitchFamily="34" charset="0"/>
              </a:rPr>
              <a:t>, yang </a:t>
            </a:r>
            <a:r>
              <a:rPr lang="en-ID" dirty="0" err="1">
                <a:latin typeface="Agency FB" pitchFamily="34" charset="0"/>
              </a:rPr>
              <a:t>mengirim</a:t>
            </a:r>
            <a:r>
              <a:rPr lang="en-ID" dirty="0">
                <a:latin typeface="Agency FB" pitchFamily="34" charset="0"/>
              </a:rPr>
              <a:t> email </a:t>
            </a:r>
            <a:r>
              <a:rPr lang="en-ID" dirty="0" err="1">
                <a:latin typeface="Agency FB" pitchFamily="34" charset="0"/>
              </a:rPr>
              <a:t>itu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bukan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hanya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pelamar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saja</a:t>
            </a:r>
            <a:r>
              <a:rPr lang="en-ID" dirty="0">
                <a:latin typeface="Agency FB" pitchFamily="34" charset="0"/>
              </a:rPr>
              <a:t>. </a:t>
            </a:r>
            <a:r>
              <a:rPr lang="en-ID" dirty="0" err="1">
                <a:latin typeface="Agency FB" pitchFamily="34" charset="0"/>
              </a:rPr>
              <a:t>Bahkan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jika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subjek</a:t>
            </a:r>
            <a:r>
              <a:rPr lang="en-ID" dirty="0">
                <a:latin typeface="Agency FB" pitchFamily="34" charset="0"/>
              </a:rPr>
              <a:t> email </a:t>
            </a:r>
            <a:r>
              <a:rPr lang="en-ID" dirty="0" err="1">
                <a:latin typeface="Agency FB" pitchFamily="34" charset="0"/>
              </a:rPr>
              <a:t>tidak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diisi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maka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akan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masuk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ke</a:t>
            </a:r>
            <a:r>
              <a:rPr lang="en-ID" dirty="0">
                <a:latin typeface="Agency FB" pitchFamily="34" charset="0"/>
              </a:rPr>
              <a:t> </a:t>
            </a:r>
            <a:r>
              <a:rPr lang="en-ID" dirty="0" err="1">
                <a:latin typeface="Agency FB" pitchFamily="34" charset="0"/>
              </a:rPr>
              <a:t>dalam</a:t>
            </a:r>
            <a:r>
              <a:rPr lang="en-ID" dirty="0">
                <a:latin typeface="Agency FB" pitchFamily="34" charset="0"/>
              </a:rPr>
              <a:t> folder </a:t>
            </a:r>
            <a:r>
              <a:rPr lang="en-ID" dirty="0">
                <a:solidFill>
                  <a:srgbClr val="FF0000"/>
                </a:solidFill>
                <a:latin typeface="Agency FB" pitchFamily="34" charset="0"/>
              </a:rPr>
              <a:t>trash</a:t>
            </a:r>
            <a:r>
              <a:rPr lang="en-ID" dirty="0">
                <a:latin typeface="Agency FB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2" y="2529755"/>
            <a:ext cx="4885770" cy="265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5F67120-BD4A-4181-B0FF-185D5CE4E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FFFF00"/>
                </a:solidFill>
              </a:rPr>
              <a:t>ETIKA MENGIRIM E-MAIL LAMARAN </a:t>
            </a:r>
            <a:r>
              <a:rPr lang="fi-FI" sz="2800" dirty="0" smtClean="0">
                <a:solidFill>
                  <a:srgbClr val="FFFF00"/>
                </a:solidFill>
              </a:rPr>
              <a:t>KERJA</a:t>
            </a:r>
            <a:endParaRPr lang="fi-FI" sz="2800" dirty="0">
              <a:solidFill>
                <a:srgbClr val="FFFF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C6450C-D465-4802-9BE5-9A6A3A7A9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6210" y="2190552"/>
            <a:ext cx="3633617" cy="615566"/>
          </a:xfrm>
        </p:spPr>
        <p:txBody>
          <a:bodyPr/>
          <a:lstStyle/>
          <a:p>
            <a:r>
              <a:rPr lang="en-ID" dirty="0" smtClean="0"/>
              <a:t>3.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Pembuka</a:t>
            </a:r>
            <a:r>
              <a:rPr lang="en-ID" dirty="0" smtClean="0"/>
              <a:t> </a:t>
            </a:r>
            <a:r>
              <a:rPr lang="en-ID" dirty="0" err="1" smtClean="0"/>
              <a:t>Pesan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0286293-70D0-458B-84BA-C701EFBBBB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45818" y="2846675"/>
            <a:ext cx="4399618" cy="1039525"/>
          </a:xfrm>
        </p:spPr>
        <p:txBody>
          <a:bodyPr/>
          <a:lstStyle/>
          <a:p>
            <a:r>
              <a:rPr lang="en-ID" b="1" dirty="0" err="1" smtClean="0">
                <a:solidFill>
                  <a:srgbClr val="00B050"/>
                </a:solidFill>
              </a:rPr>
              <a:t>Jika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anda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bingung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mau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menulis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apa</a:t>
            </a:r>
            <a:r>
              <a:rPr lang="en-ID" b="1" dirty="0" smtClean="0">
                <a:solidFill>
                  <a:srgbClr val="00B050"/>
                </a:solidFill>
              </a:rPr>
              <a:t>, </a:t>
            </a:r>
            <a:r>
              <a:rPr lang="en-ID" b="1" dirty="0" err="1" smtClean="0">
                <a:solidFill>
                  <a:srgbClr val="00B050"/>
                </a:solidFill>
              </a:rPr>
              <a:t>anda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bisa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menuliskan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kalimat</a:t>
            </a:r>
            <a:r>
              <a:rPr lang="en-ID" b="1" dirty="0" smtClean="0">
                <a:solidFill>
                  <a:srgbClr val="00B050"/>
                </a:solidFill>
              </a:rPr>
              <a:t>  yang </a:t>
            </a:r>
            <a:r>
              <a:rPr lang="en-ID" b="1" dirty="0" err="1" smtClean="0">
                <a:solidFill>
                  <a:srgbClr val="00B050"/>
                </a:solidFill>
              </a:rPr>
              <a:t>sama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dengan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surat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lamaran</a:t>
            </a:r>
            <a:r>
              <a:rPr lang="en-ID" b="1" dirty="0" smtClean="0">
                <a:solidFill>
                  <a:srgbClr val="00B050"/>
                </a:solidFill>
              </a:rPr>
              <a:t> </a:t>
            </a:r>
            <a:r>
              <a:rPr lang="en-ID" b="1" dirty="0" err="1" smtClean="0">
                <a:solidFill>
                  <a:srgbClr val="00B050"/>
                </a:solidFill>
              </a:rPr>
              <a:t>anda</a:t>
            </a:r>
            <a:endParaRPr lang="en-ID" b="1" dirty="0">
              <a:solidFill>
                <a:srgbClr val="00B05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92" y="2659207"/>
            <a:ext cx="3435612" cy="314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90286293-70D0-458B-84BA-C701EFBBBB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00791" y="4318721"/>
            <a:ext cx="4399618" cy="1039525"/>
          </a:xfrm>
        </p:spPr>
        <p:txBody>
          <a:bodyPr/>
          <a:lstStyle/>
          <a:p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Atau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anda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bisa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ceritakan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sedikit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siapa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diri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anda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dan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alasan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melamar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di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posisi</a:t>
            </a:r>
            <a:r>
              <a:rPr lang="en-ID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10000"/>
                  </a:schemeClr>
                </a:solidFill>
              </a:rPr>
              <a:t>tersebut</a:t>
            </a:r>
            <a:endParaRPr lang="en-ID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1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Pengalaman Kerja</a:t>
            </a:r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xmlns="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97161C5-F4E8-4DC9-8CE1-BC5029AB46B7}"/>
              </a:ext>
            </a:extLst>
          </p:cNvPr>
          <p:cNvSpPr/>
          <p:nvPr/>
        </p:nvSpPr>
        <p:spPr>
          <a:xfrm flipH="1">
            <a:off x="6594012" y="1794237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Lab, PT YKK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Zipco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Indonesia 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Section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Head (Plating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Dept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 PT YKK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Zipco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Indonesia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2006 - </a:t>
              </a:r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8D1AA95-7312-45E3-9BAB-AD22F1DECD51}"/>
              </a:ext>
            </a:extLst>
          </p:cNvPr>
          <p:cNvGrpSpPr/>
          <p:nvPr/>
        </p:nvGrpSpPr>
        <p:grpSpPr>
          <a:xfrm flipH="1">
            <a:off x="853508" y="2525742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Section Head HRGA, PT Furukawa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Indomobil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Battery Manufacturing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2015 - 2018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6E82848-E953-43E9-B41C-AB3AF8D57E71}"/>
              </a:ext>
            </a:extLst>
          </p:cNvPr>
          <p:cNvGrpSpPr/>
          <p:nvPr/>
        </p:nvGrpSpPr>
        <p:grpSpPr>
          <a:xfrm flipH="1">
            <a:off x="1179167" y="4588983"/>
            <a:ext cx="4699983" cy="548531"/>
            <a:chOff x="4716014" y="1639851"/>
            <a:chExt cx="3958717" cy="5482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4881C3-911F-441A-8CDE-1DE53AF12B3D}"/>
                </a:ext>
              </a:extLst>
            </p:cNvPr>
            <p:cNvSpPr txBox="1"/>
            <p:nvPr/>
          </p:nvSpPr>
          <p:spPr>
            <a:xfrm>
              <a:off x="4786298" y="19112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</a:t>
              </a:r>
              <a:r>
                <a:rPr lang="en-US" sz="1200" dirty="0"/>
                <a:t>HRD</a:t>
              </a:r>
              <a:r>
                <a:rPr lang="en-US" sz="1200" dirty="0" smtClean="0"/>
                <a:t>,</a:t>
              </a:r>
              <a:r>
                <a:rPr lang="id-ID" sz="1200" dirty="0"/>
                <a:t> </a:t>
              </a:r>
              <a:r>
                <a:rPr lang="id-ID" sz="1200" dirty="0" smtClean="0"/>
                <a:t>&amp; HSE </a:t>
              </a:r>
              <a:r>
                <a:rPr lang="en-US" sz="1200" dirty="0" smtClean="0"/>
                <a:t> </a:t>
              </a:r>
              <a:r>
                <a:rPr lang="en-US" sz="1200" dirty="0"/>
                <a:t>PT Arah Environmental Indonesia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 2019 </a:t>
              </a:r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 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April 2021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D80F9A0-6C85-4B37-922B-5F9E59754C20}"/>
              </a:ext>
            </a:extLst>
          </p:cNvPr>
          <p:cNvSpPr/>
          <p:nvPr/>
        </p:nvSpPr>
        <p:spPr>
          <a:xfrm flipH="1">
            <a:off x="5705313" y="2700751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43F7420-411B-4017-AB11-E0327A39854D}"/>
              </a:ext>
            </a:extLst>
          </p:cNvPr>
          <p:cNvGrpSpPr/>
          <p:nvPr/>
        </p:nvGrpSpPr>
        <p:grpSpPr>
          <a:xfrm flipH="1">
            <a:off x="843125" y="3788263"/>
            <a:ext cx="4626922" cy="549613"/>
            <a:chOff x="4716016" y="931974"/>
            <a:chExt cx="3897179" cy="5493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8E92E9-560F-4644-A5A8-8450CC8A59B2}"/>
                </a:ext>
              </a:extLst>
            </p:cNvPr>
            <p:cNvSpPr txBox="1"/>
            <p:nvPr/>
          </p:nvSpPr>
          <p:spPr>
            <a:xfrm>
              <a:off x="4724762" y="1204470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Section Head HRGA, PT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Cipta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Saksama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Indonesia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2367A6D-04E0-4AA2-A36A-2E7DEDD21AA0}"/>
                </a:ext>
              </a:extLst>
            </p:cNvPr>
            <p:cNvSpPr txBox="1"/>
            <p:nvPr/>
          </p:nvSpPr>
          <p:spPr>
            <a:xfrm>
              <a:off x="4716016" y="931974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Maret 2018 – Des 2018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xmlns="" id="{D3C53ADE-C1D2-4D23-B4D1-2347C61E8EE8}"/>
              </a:ext>
            </a:extLst>
          </p:cNvPr>
          <p:cNvSpPr/>
          <p:nvPr/>
        </p:nvSpPr>
        <p:spPr>
          <a:xfrm flipH="1">
            <a:off x="5527773" y="3829612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rapezoid 28">
            <a:extLst>
              <a:ext uri="{FF2B5EF4-FFF2-40B4-BE49-F238E27FC236}">
                <a16:creationId xmlns="" xmlns:a16="http://schemas.microsoft.com/office/drawing/2014/main" id="{14157CED-2334-4295-B868-B6EA6128FB6C}"/>
              </a:ext>
            </a:extLst>
          </p:cNvPr>
          <p:cNvSpPr>
            <a:spLocks noChangeAspect="1"/>
          </p:cNvSpPr>
          <p:nvPr/>
        </p:nvSpPr>
        <p:spPr>
          <a:xfrm>
            <a:off x="6720292" y="1855639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Left Arrow 1">
            <a:extLst>
              <a:ext uri="{FF2B5EF4-FFF2-40B4-BE49-F238E27FC236}">
                <a16:creationId xmlns="" xmlns:a16="http://schemas.microsoft.com/office/drawing/2014/main" id="{AD24666F-8C46-4E93-8906-F8CA5451115B}"/>
              </a:ext>
            </a:extLst>
          </p:cNvPr>
          <p:cNvSpPr>
            <a:spLocks noChangeAspect="1"/>
          </p:cNvSpPr>
          <p:nvPr/>
        </p:nvSpPr>
        <p:spPr>
          <a:xfrm>
            <a:off x="5726033" y="4678624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ed Rectangle 17">
            <a:extLst>
              <a:ext uri="{FF2B5EF4-FFF2-40B4-BE49-F238E27FC236}">
                <a16:creationId xmlns="" xmlns:a16="http://schemas.microsoft.com/office/drawing/2014/main" id="{6E79F3CC-EBE0-4AD4-974E-2160A9571828}"/>
              </a:ext>
            </a:extLst>
          </p:cNvPr>
          <p:cNvSpPr>
            <a:spLocks noChangeAspect="1"/>
          </p:cNvSpPr>
          <p:nvPr/>
        </p:nvSpPr>
        <p:spPr>
          <a:xfrm>
            <a:off x="5870913" y="2814639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535" y="3111036"/>
            <a:ext cx="1447088" cy="1447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03" y="5630636"/>
            <a:ext cx="336252" cy="33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6E82848-E953-43E9-B41C-AB3AF8D57E71}"/>
              </a:ext>
            </a:extLst>
          </p:cNvPr>
          <p:cNvGrpSpPr/>
          <p:nvPr/>
        </p:nvGrpSpPr>
        <p:grpSpPr>
          <a:xfrm flipH="1">
            <a:off x="2006546" y="5373346"/>
            <a:ext cx="4647879" cy="573770"/>
            <a:chOff x="4759900" y="1614623"/>
            <a:chExt cx="3914831" cy="5735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34881C3-911F-441A-8CDE-1DE53AF12B3D}"/>
                </a:ext>
              </a:extLst>
            </p:cNvPr>
            <p:cNvSpPr txBox="1"/>
            <p:nvPr/>
          </p:nvSpPr>
          <p:spPr>
            <a:xfrm>
              <a:off x="4786298" y="19112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</a:t>
              </a:r>
              <a:r>
                <a:rPr lang="en-US" sz="1200" dirty="0" smtClean="0"/>
                <a:t>HR-GA Manager PT </a:t>
              </a:r>
              <a:r>
                <a:rPr lang="en-US" sz="1200" dirty="0" err="1" smtClean="0"/>
                <a:t>Mulia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Graha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Abadi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F5DE792-2DAC-4024-9B67-8954E60A0994}"/>
                </a:ext>
              </a:extLst>
            </p:cNvPr>
            <p:cNvSpPr txBox="1"/>
            <p:nvPr/>
          </p:nvSpPr>
          <p:spPr>
            <a:xfrm>
              <a:off x="4759900" y="1614623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April 2021</a:t>
              </a:r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Maret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2021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DD2A328-F0F8-47E2-A456-DFBAA0483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FFFF00"/>
                </a:solidFill>
              </a:rPr>
              <a:t>ETIKA MENGIRIM E-MAIL LAMARAN </a:t>
            </a:r>
            <a:r>
              <a:rPr lang="fi-FI" sz="2800" dirty="0" smtClean="0">
                <a:solidFill>
                  <a:srgbClr val="FFFF00"/>
                </a:solidFill>
              </a:rPr>
              <a:t>KERJA</a:t>
            </a:r>
            <a:endParaRPr lang="fi-FI" sz="2800" dirty="0">
              <a:solidFill>
                <a:srgbClr val="FFFF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3" r="3420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D643B-89AC-4541-A0B8-15B810BC4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096" y="2065861"/>
            <a:ext cx="3633617" cy="615566"/>
          </a:xfrm>
        </p:spPr>
        <p:txBody>
          <a:bodyPr/>
          <a:lstStyle/>
          <a:p>
            <a:r>
              <a:rPr lang="en-ID" dirty="0" smtClean="0"/>
              <a:t>4. File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A2AE8D-2115-434A-B888-460A344787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0527" y="2951535"/>
            <a:ext cx="3904623" cy="493196"/>
          </a:xfrm>
        </p:spPr>
        <p:txBody>
          <a:bodyPr/>
          <a:lstStyle/>
          <a:p>
            <a:r>
              <a:rPr lang="en-ID" dirty="0" err="1" smtClean="0"/>
              <a:t>Pastikan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mengirim</a:t>
            </a:r>
            <a:r>
              <a:rPr lang="en-ID" dirty="0" smtClean="0"/>
              <a:t> </a:t>
            </a:r>
            <a:r>
              <a:rPr lang="en-ID" dirty="0" err="1" smtClean="0"/>
              <a:t>berkas</a:t>
            </a:r>
            <a:r>
              <a:rPr lang="en-ID" dirty="0" smtClean="0"/>
              <a:t> </a:t>
            </a:r>
            <a:r>
              <a:rPr lang="en-ID" dirty="0" err="1" smtClean="0"/>
              <a:t>lamaran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1 file </a:t>
            </a:r>
            <a:r>
              <a:rPr lang="en-ID" dirty="0" err="1" smtClean="0"/>
              <a:t>pdf</a:t>
            </a:r>
            <a:r>
              <a:rPr lang="en-ID" dirty="0" smtClean="0"/>
              <a:t>, </a:t>
            </a:r>
            <a:r>
              <a:rPr lang="en-ID" dirty="0" err="1" smtClean="0"/>
              <a:t>dengan</a:t>
            </a:r>
            <a:r>
              <a:rPr lang="en-ID" dirty="0" smtClean="0"/>
              <a:t> size </a:t>
            </a:r>
            <a:r>
              <a:rPr lang="en-ID" dirty="0" err="1" smtClean="0"/>
              <a:t>ukuran</a:t>
            </a:r>
            <a:r>
              <a:rPr lang="en-ID" dirty="0" smtClean="0"/>
              <a:t> </a:t>
            </a:r>
            <a:r>
              <a:rPr lang="en-ID" dirty="0" err="1" smtClean="0"/>
              <a:t>mak</a:t>
            </a:r>
            <a:r>
              <a:rPr lang="en-ID" dirty="0" smtClean="0"/>
              <a:t> 2 </a:t>
            </a:r>
            <a:r>
              <a:rPr lang="en-ID" dirty="0" err="1" smtClean="0"/>
              <a:t>mb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44245A1-8C95-4504-8322-4EDFA6361B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D" dirty="0" err="1" smtClean="0"/>
              <a:t>Jangan</a:t>
            </a:r>
            <a:r>
              <a:rPr lang="en-ID" dirty="0" smtClean="0"/>
              <a:t> </a:t>
            </a:r>
            <a:r>
              <a:rPr lang="en-ID" dirty="0" err="1" smtClean="0"/>
              <a:t>dipisah-pisah</a:t>
            </a:r>
            <a:r>
              <a:rPr lang="en-ID" dirty="0" smtClean="0"/>
              <a:t> </a:t>
            </a:r>
            <a:r>
              <a:rPr lang="en-ID" dirty="0" err="1" smtClean="0"/>
              <a:t>berkas</a:t>
            </a:r>
            <a:r>
              <a:rPr lang="en-ID" dirty="0" smtClean="0"/>
              <a:t> yang </a:t>
            </a:r>
            <a:r>
              <a:rPr lang="en-ID" dirty="0" err="1" smtClean="0"/>
              <a:t>anda</a:t>
            </a:r>
            <a:r>
              <a:rPr lang="en-ID" dirty="0" smtClean="0"/>
              <a:t> upload di </a:t>
            </a:r>
            <a:r>
              <a:rPr lang="en-ID" dirty="0" err="1" smtClean="0"/>
              <a:t>ndalam</a:t>
            </a:r>
            <a:r>
              <a:rPr lang="en-ID" dirty="0" smtClean="0"/>
              <a:t> e-mail,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mempersulit</a:t>
            </a:r>
            <a:r>
              <a:rPr lang="en-ID" dirty="0" smtClean="0"/>
              <a:t> HRD </a:t>
            </a:r>
            <a:r>
              <a:rPr lang="en-ID" dirty="0" err="1" smtClean="0"/>
              <a:t>dalam</a:t>
            </a:r>
            <a:r>
              <a:rPr lang="en-ID" dirty="0" smtClean="0"/>
              <a:t> proses </a:t>
            </a:r>
            <a:r>
              <a:rPr lang="en-ID" dirty="0" err="1" smtClean="0"/>
              <a:t>seleksi</a:t>
            </a:r>
            <a:endParaRPr lang="en-ID" dirty="0" smtClean="0"/>
          </a:p>
          <a:p>
            <a:endParaRPr lang="en-ID" dirty="0"/>
          </a:p>
          <a:p>
            <a:r>
              <a:rPr lang="en-ID" dirty="0" err="1" smtClean="0"/>
              <a:t>Permudah</a:t>
            </a:r>
            <a:r>
              <a:rPr lang="en-ID" dirty="0" smtClean="0"/>
              <a:t> HRD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cukup</a:t>
            </a:r>
            <a:r>
              <a:rPr lang="en-ID" dirty="0" smtClean="0"/>
              <a:t> </a:t>
            </a:r>
            <a:r>
              <a:rPr lang="en-ID" dirty="0" err="1" smtClean="0"/>
              <a:t>sekali</a:t>
            </a:r>
            <a:r>
              <a:rPr lang="en-ID" dirty="0" smtClean="0"/>
              <a:t> download,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sekali</a:t>
            </a:r>
            <a:r>
              <a:rPr lang="en-ID" dirty="0" smtClean="0"/>
              <a:t> </a:t>
            </a:r>
            <a:r>
              <a:rPr lang="en-ID" dirty="0" err="1" smtClean="0"/>
              <a:t>cek</a:t>
            </a:r>
            <a:r>
              <a:rPr lang="en-ID" dirty="0" smtClean="0"/>
              <a:t> </a:t>
            </a:r>
            <a:r>
              <a:rPr lang="en-ID" dirty="0" err="1" smtClean="0"/>
              <a:t>berkas</a:t>
            </a:r>
            <a:r>
              <a:rPr lang="en-ID" dirty="0" smtClean="0"/>
              <a:t> CV yang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kirim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115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E611B75-DFF5-4C1D-9153-35902560F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 smtClean="0"/>
              <a:t>1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04F1E2-B624-459E-B6F7-FAFCF5C21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PRE </a:t>
            </a:r>
            <a:r>
              <a:rPr lang="en-US" dirty="0">
                <a:solidFill>
                  <a:schemeClr val="accent1"/>
                </a:solidFill>
                <a:latin typeface="Tahoma"/>
                <a:cs typeface="Tahoma"/>
              </a:rPr>
              <a:t>-</a:t>
            </a:r>
            <a:r>
              <a:rPr lang="en-US" spc="-4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INTERVIEW</a:t>
            </a:r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270038DE-467A-4A93-9FB9-3838157767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pc="-10" dirty="0"/>
              <a:t>INTERVIEW</a:t>
            </a:r>
            <a:r>
              <a:rPr lang="en-US" spc="5" dirty="0"/>
              <a:t> </a:t>
            </a:r>
            <a:r>
              <a:rPr lang="en-US" spc="-15" dirty="0"/>
              <a:t>STEPS</a:t>
            </a:r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99A3F0F-41A2-4FCD-87F5-251A86F972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 smtClean="0"/>
              <a:t>2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88E5E76-CFB7-4046-B190-50543B451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ahoma"/>
                <a:cs typeface="Tahoma"/>
              </a:rPr>
              <a:t>IN -</a:t>
            </a:r>
            <a:r>
              <a:rPr lang="en-US" spc="-4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INTERVIEW</a:t>
            </a:r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BF6F87B-9D1F-4FD8-A826-402DD30829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D" dirty="0" smtClean="0"/>
              <a:t>3</a:t>
            </a:r>
            <a:endParaRPr lang="en-ID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C616A05F-F155-40CE-AFA6-A19010882A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ahoma"/>
                <a:cs typeface="Tahoma"/>
              </a:rPr>
              <a:t>POST-</a:t>
            </a:r>
            <a:r>
              <a:rPr lang="en-US" spc="-11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INTERVIEW</a:t>
            </a:r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30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85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/>
          <p:nvPr/>
        </p:nvSpPr>
        <p:spPr>
          <a:xfrm>
            <a:off x="3205998" y="446487"/>
            <a:ext cx="8527936" cy="122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0528" y="623996"/>
            <a:ext cx="7821164" cy="671062"/>
          </a:xfrm>
          <a:prstGeom prst="rect">
            <a:avLst/>
          </a:prstGeom>
        </p:spPr>
        <p:txBody>
          <a:bodyPr vert="horz" wrap="square" lIns="0" tIns="15221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20"/>
              </a:spcBef>
            </a:pPr>
            <a:r>
              <a:rPr spc="-13" dirty="0"/>
              <a:t>Typical Behavioral</a:t>
            </a:r>
            <a:r>
              <a:rPr spc="40" dirty="0"/>
              <a:t> </a:t>
            </a:r>
            <a:r>
              <a:rPr spc="-13" dirty="0"/>
              <a:t>Interview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1742" y="1557701"/>
            <a:ext cx="4814976" cy="2454932"/>
          </a:xfrm>
          <a:prstGeom prst="rect">
            <a:avLst/>
          </a:prstGeom>
        </p:spPr>
        <p:txBody>
          <a:bodyPr vert="horz" wrap="square" lIns="0" tIns="97247" rIns="0" bIns="0" rtlCol="0">
            <a:spAutoFit/>
          </a:bodyPr>
          <a:lstStyle/>
          <a:p>
            <a:pPr marL="16913">
              <a:spcBef>
                <a:spcPts val="766"/>
              </a:spcBef>
            </a:pPr>
            <a:r>
              <a:rPr sz="2663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Component</a:t>
            </a:r>
            <a:endParaRPr sz="2663">
              <a:latin typeface="Tahoma"/>
              <a:cs typeface="Tahoma"/>
            </a:endParaRPr>
          </a:p>
          <a:p>
            <a:pPr marL="476089" indent="-459177">
              <a:spcBef>
                <a:spcPts val="63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Introduction/Greeting</a:t>
            </a:r>
            <a:endParaRPr sz="2663">
              <a:latin typeface="Tahoma"/>
              <a:cs typeface="Tahoma"/>
            </a:endParaRPr>
          </a:p>
          <a:p>
            <a:pPr marL="476089" indent="-459177">
              <a:spcBef>
                <a:spcPts val="645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Employer</a:t>
            </a: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questioning</a:t>
            </a:r>
            <a:endParaRPr sz="2663">
              <a:latin typeface="Tahoma"/>
              <a:cs typeface="Tahoma"/>
            </a:endParaRPr>
          </a:p>
          <a:p>
            <a:pPr marL="476089" indent="-459177">
              <a:spcBef>
                <a:spcPts val="63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Applicant prepared</a:t>
            </a:r>
            <a:r>
              <a:rPr sz="2663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endParaRPr sz="2663">
              <a:latin typeface="Tahoma"/>
              <a:cs typeface="Tahoma"/>
            </a:endParaRPr>
          </a:p>
          <a:p>
            <a:pPr marL="476089" indent="-459177">
              <a:spcBef>
                <a:spcPts val="63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Closing</a:t>
            </a:r>
            <a:endParaRPr sz="2663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4628" y="1557701"/>
            <a:ext cx="2171559" cy="2454932"/>
          </a:xfrm>
          <a:prstGeom prst="rect">
            <a:avLst/>
          </a:prstGeom>
        </p:spPr>
        <p:txBody>
          <a:bodyPr vert="horz" wrap="square" lIns="0" tIns="97247" rIns="0" bIns="0" rtlCol="0">
            <a:spAutoFit/>
          </a:bodyPr>
          <a:lstStyle/>
          <a:p>
            <a:pPr marL="405902">
              <a:spcBef>
                <a:spcPts val="766"/>
              </a:spcBef>
            </a:pPr>
            <a:r>
              <a:rPr sz="2663" b="1" u="heavy" spc="-1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Time</a:t>
            </a:r>
            <a:endParaRPr sz="2663">
              <a:latin typeface="Tahoma"/>
              <a:cs typeface="Tahoma"/>
            </a:endParaRPr>
          </a:p>
          <a:p>
            <a:pPr marL="240159">
              <a:spcBef>
                <a:spcPts val="639"/>
              </a:spcBef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endParaRPr sz="2663">
              <a:latin typeface="Tahoma"/>
              <a:cs typeface="Tahoma"/>
            </a:endParaRPr>
          </a:p>
          <a:p>
            <a:pPr algn="ctr">
              <a:spcBef>
                <a:spcPts val="645"/>
              </a:spcBef>
            </a:pPr>
            <a:r>
              <a:rPr sz="2663" spc="-20" dirty="0">
                <a:solidFill>
                  <a:srgbClr val="FFFFFF"/>
                </a:solidFill>
                <a:latin typeface="Tahoma"/>
                <a:cs typeface="Tahoma"/>
              </a:rPr>
              <a:t>15-20</a:t>
            </a:r>
            <a:r>
              <a:rPr sz="2663" spc="-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endParaRPr sz="2663">
              <a:latin typeface="Tahoma"/>
              <a:cs typeface="Tahoma"/>
            </a:endParaRPr>
          </a:p>
          <a:p>
            <a:pPr marL="263836">
              <a:spcBef>
                <a:spcPts val="639"/>
              </a:spcBef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endParaRPr sz="2663">
              <a:latin typeface="Tahoma"/>
              <a:cs typeface="Tahoma"/>
            </a:endParaRPr>
          </a:p>
          <a:p>
            <a:pPr marR="60885" algn="ctr">
              <a:spcBef>
                <a:spcPts val="639"/>
              </a:spcBef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663" spc="-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endParaRPr sz="266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856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/>
              <a:t>PRE- INTERVIEW</a:t>
            </a:r>
            <a:endParaRPr lang="en-ID" dirty="0"/>
          </a:p>
        </p:txBody>
      </p:sp>
      <p:sp>
        <p:nvSpPr>
          <p:cNvPr id="7" name="Rectangle 6"/>
          <p:cNvSpPr/>
          <p:nvPr/>
        </p:nvSpPr>
        <p:spPr>
          <a:xfrm>
            <a:off x="2090928" y="2164780"/>
            <a:ext cx="80101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z="3600" spc="-10" dirty="0">
                <a:latin typeface="Tahoma"/>
                <a:cs typeface="Tahoma"/>
              </a:rPr>
              <a:t>Persiapkan </a:t>
            </a:r>
            <a:r>
              <a:rPr lang="en-US" sz="3600" dirty="0">
                <a:latin typeface="Tahoma"/>
                <a:cs typeface="Tahoma"/>
              </a:rPr>
              <a:t>CV </a:t>
            </a:r>
            <a:r>
              <a:rPr lang="en-US" sz="3600" spc="-20" dirty="0">
                <a:latin typeface="Tahoma"/>
                <a:cs typeface="Tahoma"/>
              </a:rPr>
              <a:t>yang</a:t>
            </a:r>
            <a:r>
              <a:rPr lang="en-US" sz="3600" spc="30" dirty="0">
                <a:latin typeface="Tahoma"/>
                <a:cs typeface="Tahoma"/>
              </a:rPr>
              <a:t> </a:t>
            </a:r>
            <a:r>
              <a:rPr lang="en-US" sz="3600" spc="-5" dirty="0" err="1">
                <a:latin typeface="Tahoma"/>
                <a:cs typeface="Tahoma"/>
              </a:rPr>
              <a:t>menarik</a:t>
            </a:r>
            <a:endParaRPr lang="en-US" sz="3600" dirty="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z="3600" spc="-5" dirty="0">
                <a:latin typeface="Tahoma"/>
                <a:cs typeface="Tahoma"/>
              </a:rPr>
              <a:t>Profile</a:t>
            </a:r>
            <a:r>
              <a:rPr lang="en-US" sz="3600" spc="-35" dirty="0">
                <a:latin typeface="Tahoma"/>
                <a:cs typeface="Tahoma"/>
              </a:rPr>
              <a:t> </a:t>
            </a:r>
            <a:r>
              <a:rPr lang="en-US" sz="3600" spc="-10" dirty="0">
                <a:latin typeface="Tahoma"/>
                <a:cs typeface="Tahoma"/>
              </a:rPr>
              <a:t>Company</a:t>
            </a:r>
            <a:endParaRPr lang="en-US" sz="3600" dirty="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z="3600" spc="-10" dirty="0" err="1">
                <a:latin typeface="Tahoma"/>
                <a:cs typeface="Tahoma"/>
              </a:rPr>
              <a:t>Perhatikan</a:t>
            </a:r>
            <a:r>
              <a:rPr lang="en-US" sz="3600" spc="15" dirty="0">
                <a:latin typeface="Tahoma"/>
                <a:cs typeface="Tahoma"/>
              </a:rPr>
              <a:t> </a:t>
            </a:r>
            <a:r>
              <a:rPr lang="en-US" sz="3600" spc="-10" dirty="0">
                <a:latin typeface="Tahoma"/>
                <a:cs typeface="Tahoma"/>
              </a:rPr>
              <a:t>Grooming/</a:t>
            </a:r>
            <a:r>
              <a:rPr lang="en-US" sz="3600" spc="-10" dirty="0" err="1">
                <a:latin typeface="Tahoma"/>
                <a:cs typeface="Tahoma"/>
              </a:rPr>
              <a:t>Penampilan</a:t>
            </a:r>
            <a:endParaRPr lang="en-US" sz="3600" dirty="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z="3600" spc="-10" dirty="0">
                <a:latin typeface="Tahoma"/>
                <a:cs typeface="Tahoma"/>
              </a:rPr>
              <a:t>Persiapkan </a:t>
            </a:r>
            <a:r>
              <a:rPr lang="en-US" sz="3600" spc="-15" dirty="0" err="1">
                <a:latin typeface="Tahoma"/>
                <a:cs typeface="Tahoma"/>
              </a:rPr>
              <a:t>Kesehatan</a:t>
            </a:r>
            <a:r>
              <a:rPr lang="en-US" sz="3600" spc="-15" dirty="0">
                <a:latin typeface="Tahoma"/>
                <a:cs typeface="Tahoma"/>
              </a:rPr>
              <a:t> </a:t>
            </a:r>
            <a:r>
              <a:rPr lang="en-US" sz="3600" spc="-5" dirty="0">
                <a:latin typeface="Tahoma"/>
                <a:cs typeface="Tahoma"/>
              </a:rPr>
              <a:t>Mental </a:t>
            </a:r>
            <a:r>
              <a:rPr lang="en-US" sz="3600" spc="-10" dirty="0" err="1">
                <a:latin typeface="Tahoma"/>
                <a:cs typeface="Tahoma"/>
              </a:rPr>
              <a:t>dan</a:t>
            </a:r>
            <a:r>
              <a:rPr lang="en-US" sz="3600" spc="50" dirty="0">
                <a:latin typeface="Tahoma"/>
                <a:cs typeface="Tahoma"/>
              </a:rPr>
              <a:t> </a:t>
            </a:r>
            <a:r>
              <a:rPr lang="en-US" sz="3600" spc="-5" dirty="0" err="1">
                <a:latin typeface="Tahoma"/>
                <a:cs typeface="Tahoma"/>
              </a:rPr>
              <a:t>Fisik</a:t>
            </a:r>
            <a:endParaRPr lang="en-US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78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79"/>
            <a:ext cx="12027559" cy="4948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8480" y="5755059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5" dirty="0">
                <a:latin typeface="Tahoma"/>
                <a:cs typeface="Tahoma"/>
              </a:rPr>
              <a:t>RESEARCH </a:t>
            </a:r>
            <a:r>
              <a:rPr lang="en-US" b="1" spc="-10" dirty="0">
                <a:latin typeface="Tahoma"/>
                <a:cs typeface="Tahoma"/>
              </a:rPr>
              <a:t>THE COMPANY</a:t>
            </a:r>
            <a:r>
              <a:rPr lang="en-US" b="1" spc="60" dirty="0">
                <a:latin typeface="Tahoma"/>
                <a:cs typeface="Tahoma"/>
              </a:rPr>
              <a:t> </a:t>
            </a:r>
            <a:r>
              <a:rPr lang="en-US" b="1" spc="-5" dirty="0">
                <a:latin typeface="Tahoma"/>
                <a:cs typeface="Tahoma"/>
              </a:rPr>
              <a:t>PROFILE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68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9" y="341237"/>
            <a:ext cx="10833315" cy="6251726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4015340" y="176454"/>
            <a:ext cx="32677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spc="-10" smtClean="0"/>
              <a:t>RESEARCH </a:t>
            </a:r>
            <a:r>
              <a:rPr lang="en-US" sz="2000" spc="-5" smtClean="0"/>
              <a:t>JOB</a:t>
            </a:r>
            <a:r>
              <a:rPr lang="en-US" sz="2000" spc="-20" smtClean="0"/>
              <a:t> </a:t>
            </a:r>
            <a:r>
              <a:rPr lang="en-US" sz="2000" spc="-10" smtClean="0"/>
              <a:t>VACANCY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9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1"/>
            <a:ext cx="12176967" cy="452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1634493" y="5301987"/>
            <a:ext cx="8929776" cy="671916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4261" b="1" spc="-13" dirty="0">
                <a:solidFill>
                  <a:srgbClr val="0070C0"/>
                </a:solidFill>
                <a:latin typeface="Tahoma"/>
                <a:cs typeface="Tahoma"/>
              </a:rPr>
              <a:t>PRE- INTERVIEW </a:t>
            </a:r>
            <a:r>
              <a:rPr sz="4261" b="1" spc="-7" dirty="0">
                <a:solidFill>
                  <a:srgbClr val="0070C0"/>
                </a:solidFill>
                <a:latin typeface="Tahoma"/>
                <a:cs typeface="Tahoma"/>
              </a:rPr>
              <a:t>( </a:t>
            </a:r>
            <a:r>
              <a:rPr sz="4261" b="1" spc="-13" dirty="0">
                <a:solidFill>
                  <a:srgbClr val="0070C0"/>
                </a:solidFill>
                <a:latin typeface="Tahoma"/>
                <a:cs typeface="Tahoma"/>
              </a:rPr>
              <a:t>GROOMING</a:t>
            </a:r>
            <a:r>
              <a:rPr sz="4261" b="1" spc="166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261" b="1" spc="-7" dirty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sz="4261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66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95" name="Group 59"/>
          <p:cNvGraphicFramePr>
            <a:graphicFrameLocks noGrp="1"/>
          </p:cNvGraphicFramePr>
          <p:nvPr>
            <p:ph type="tbl" idx="4294967295"/>
          </p:nvPr>
        </p:nvGraphicFramePr>
        <p:xfrm>
          <a:off x="1828800" y="1447801"/>
          <a:ext cx="8610600" cy="5018089"/>
        </p:xfrm>
        <a:graphic>
          <a:graphicData uri="http://schemas.openxmlformats.org/drawingml/2006/table">
            <a:tbl>
              <a:tblPr/>
              <a:tblGrid>
                <a:gridCol w="2046288"/>
                <a:gridCol w="2046287"/>
                <a:gridCol w="2301875"/>
                <a:gridCol w="2216150"/>
              </a:tblGrid>
              <a:tr h="914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Konservatif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Konservatif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Entertainment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AE98"/>
                    </a:solidFill>
                  </a:tcPr>
                </a:tc>
              </a:tr>
              <a:tr h="5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Baju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Putih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Garis halus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Warna berani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Dasi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Konvensional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Konvensional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Rambut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 (Wet Look)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Trendy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Ikat Pinggang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Kreatif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Celana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Gelap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Gelap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Kaus Kaki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Sama dengan warna celana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Sama dengan warna celana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Sepatu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Hitam Tertutup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Tertutup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Tertutup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2057400" y="381000"/>
            <a:ext cx="807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TABEL KERAPIAN PENAMPILAN 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MENURUT GOLONGAN PERUSAHAAN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 action="ppaction://hlinksldjump"/>
              </a:rPr>
              <a:t>.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709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id-ID" dirty="0" smtClean="0"/>
              <a:t>Klasifikasi Institusi</a:t>
            </a:r>
          </a:p>
        </p:txBody>
      </p:sp>
      <p:graphicFrame>
        <p:nvGraphicFramePr>
          <p:cNvPr id="37919" name="Group 31"/>
          <p:cNvGraphicFramePr>
            <a:graphicFrameLocks noGrp="1"/>
          </p:cNvGraphicFramePr>
          <p:nvPr>
            <p:ph type="tbl" idx="1"/>
          </p:nvPr>
        </p:nvGraphicFramePr>
        <p:xfrm>
          <a:off x="1981200" y="1371600"/>
          <a:ext cx="8153400" cy="451491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94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Konservatif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Non Konservatif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Entertain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42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Bidang-bidang Pendidikan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Perdagangan umum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Discoti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id-ID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Lembaga keuangan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Café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Perusahaan layanan Jasa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Restoran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Televisi – acara hiburan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2" y="1"/>
            <a:ext cx="12156670" cy="611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2447477" y="6319981"/>
            <a:ext cx="6075799" cy="425162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913">
              <a:spcBef>
                <a:spcPts val="120"/>
              </a:spcBef>
            </a:pP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GOOD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GROOMING </a:t>
            </a: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663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INTERVIEW</a:t>
            </a:r>
            <a:endParaRPr sz="266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0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E611B75-DFF5-4C1D-9153-35902560F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 smtClean="0"/>
              <a:t>01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04F1E2-B624-459E-B6F7-FAFCF5C21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sz="4000" dirty="0" err="1" smtClean="0">
                <a:solidFill>
                  <a:srgbClr val="00B050"/>
                </a:solidFill>
              </a:rPr>
              <a:t>Pembuatan</a:t>
            </a:r>
            <a:r>
              <a:rPr lang="en-ID" sz="4000" dirty="0" smtClean="0">
                <a:solidFill>
                  <a:srgbClr val="00B050"/>
                </a:solidFill>
              </a:rPr>
              <a:t> CV</a:t>
            </a:r>
            <a:endParaRPr lang="en-ID" sz="4000" dirty="0">
              <a:solidFill>
                <a:srgbClr val="00B05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270038DE-467A-4A93-9FB9-3838157767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/>
              <a:t>CONTENT</a:t>
            </a:r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99A3F0F-41A2-4FCD-87F5-251A86F972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 smtClean="0"/>
              <a:t>02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88E5E76-CFB7-4046-B190-50543B451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sz="4000" dirty="0" err="1" smtClean="0"/>
              <a:t>Melamar</a:t>
            </a:r>
            <a:r>
              <a:rPr lang="en-ID" sz="4000" dirty="0" smtClean="0"/>
              <a:t> </a:t>
            </a:r>
            <a:r>
              <a:rPr lang="en-ID" sz="4000" dirty="0" err="1" smtClean="0"/>
              <a:t>Pekerjaan</a:t>
            </a:r>
            <a:endParaRPr lang="en-ID" sz="4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BF6F87B-9D1F-4FD8-A826-402DD30829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D" dirty="0" smtClean="0"/>
              <a:t>03</a:t>
            </a:r>
            <a:endParaRPr lang="en-ID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C616A05F-F155-40CE-AFA6-A19010882A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D" sz="4800" dirty="0" smtClean="0">
                <a:solidFill>
                  <a:srgbClr val="C00000"/>
                </a:solidFill>
              </a:rPr>
              <a:t>Interview</a:t>
            </a:r>
            <a:endParaRPr lang="en-ID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271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2447477" y="6319981"/>
            <a:ext cx="6075799" cy="425162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913">
              <a:spcBef>
                <a:spcPts val="120"/>
              </a:spcBef>
            </a:pP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GOOD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GROOMING </a:t>
            </a: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663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INTERVIEW</a:t>
            </a:r>
            <a:endParaRPr sz="266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160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1"/>
            <a:ext cx="12176967" cy="606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2479102" y="6162898"/>
            <a:ext cx="7435560" cy="425162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913">
              <a:spcBef>
                <a:spcPts val="120"/>
              </a:spcBef>
            </a:pP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GOOD VS BAD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GROOMING </a:t>
            </a: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663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INTERVIEW</a:t>
            </a:r>
            <a:endParaRPr sz="266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8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271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2479102" y="6319981"/>
            <a:ext cx="7435560" cy="425162"/>
          </a:xfrm>
          <a:prstGeom prst="rect">
            <a:avLst/>
          </a:prstGeom>
        </p:spPr>
        <p:txBody>
          <a:bodyPr vert="horz" wrap="square" lIns="0" tIns="15221" rIns="0" bIns="0" rtlCol="0">
            <a:spAutoFit/>
          </a:bodyPr>
          <a:lstStyle/>
          <a:p>
            <a:pPr marL="16913">
              <a:spcBef>
                <a:spcPts val="120"/>
              </a:spcBef>
            </a:pP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GOOD VS BAD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GROOMING </a:t>
            </a:r>
            <a:r>
              <a:rPr sz="2663" b="1" spc="-13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663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b="1" spc="-20" dirty="0">
                <a:solidFill>
                  <a:srgbClr val="FFFFFF"/>
                </a:solidFill>
                <a:latin typeface="Tahoma"/>
                <a:cs typeface="Tahoma"/>
              </a:rPr>
              <a:t>INTERVIEW</a:t>
            </a:r>
            <a:endParaRPr sz="266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333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85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3761742" y="2339566"/>
            <a:ext cx="5432280" cy="1969903"/>
          </a:xfrm>
          <a:prstGeom prst="rect">
            <a:avLst/>
          </a:prstGeom>
        </p:spPr>
        <p:txBody>
          <a:bodyPr vert="horz" wrap="square" lIns="0" tIns="98938" rIns="0" bIns="0" rtlCol="0">
            <a:spAutoFit/>
          </a:bodyPr>
          <a:lstStyle/>
          <a:p>
            <a:pPr marL="476089" indent="-459177">
              <a:spcBef>
                <a:spcPts val="77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Research the</a:t>
            </a:r>
            <a:r>
              <a:rPr sz="2663" spc="-20" dirty="0">
                <a:solidFill>
                  <a:srgbClr val="FFFFFF"/>
                </a:solidFill>
                <a:latin typeface="Tahoma"/>
                <a:cs typeface="Tahoma"/>
              </a:rPr>
              <a:t> company</a:t>
            </a:r>
            <a:endParaRPr sz="2663" dirty="0">
              <a:latin typeface="Tahoma"/>
              <a:cs typeface="Tahoma"/>
            </a:endParaRPr>
          </a:p>
          <a:p>
            <a:pPr marL="476089" indent="-459177">
              <a:spcBef>
                <a:spcPts val="63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20" dirty="0">
                <a:solidFill>
                  <a:srgbClr val="FFFFFF"/>
                </a:solidFill>
                <a:latin typeface="Tahoma"/>
                <a:cs typeface="Tahoma"/>
              </a:rPr>
              <a:t>Review </a:t>
            </a:r>
            <a:r>
              <a:rPr sz="2663" spc="-27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2663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resume</a:t>
            </a:r>
            <a:endParaRPr sz="2663" dirty="0">
              <a:latin typeface="Tahoma"/>
              <a:cs typeface="Tahoma"/>
            </a:endParaRPr>
          </a:p>
          <a:p>
            <a:pPr marL="476089" indent="-459177">
              <a:spcBef>
                <a:spcPts val="639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Prepare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questions </a:t>
            </a:r>
            <a:r>
              <a:rPr sz="2663" spc="-2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interviewer</a:t>
            </a:r>
            <a:endParaRPr sz="2663" dirty="0">
              <a:latin typeface="Tahoma"/>
              <a:cs typeface="Tahoma"/>
            </a:endParaRPr>
          </a:p>
          <a:p>
            <a:pPr marL="476089" indent="-459177">
              <a:spcBef>
                <a:spcPts val="645"/>
              </a:spcBef>
              <a:buFont typeface="Arial"/>
              <a:buChar char="•"/>
              <a:tabLst>
                <a:tab pos="475244" algn="l"/>
                <a:tab pos="476089" algn="l"/>
              </a:tabLst>
            </a:pPr>
            <a:r>
              <a:rPr sz="2663" spc="-7" dirty="0">
                <a:solidFill>
                  <a:srgbClr val="FFFFFF"/>
                </a:solidFill>
                <a:latin typeface="Tahoma"/>
                <a:cs typeface="Tahoma"/>
              </a:rPr>
              <a:t>Prepare</a:t>
            </a:r>
            <a:r>
              <a:rPr sz="2663" spc="-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63" spc="-13" dirty="0">
                <a:solidFill>
                  <a:srgbClr val="FFFFFF"/>
                </a:solidFill>
                <a:latin typeface="Tahoma"/>
                <a:cs typeface="Tahoma"/>
              </a:rPr>
              <a:t>yourself</a:t>
            </a:r>
            <a:endParaRPr sz="2663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89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7E398D3-918E-4BBE-B264-10EFF89D6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 smtClean="0"/>
              <a:t>IN- INTERVIEW</a:t>
            </a:r>
            <a:endParaRPr lang="en-ID" dirty="0"/>
          </a:p>
        </p:txBody>
      </p:sp>
      <p:sp>
        <p:nvSpPr>
          <p:cNvPr id="7" name="Rectangle 6"/>
          <p:cNvSpPr/>
          <p:nvPr/>
        </p:nvSpPr>
        <p:spPr>
          <a:xfrm>
            <a:off x="2090928" y="2164780"/>
            <a:ext cx="9672286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244" indent="-458331">
              <a:spcBef>
                <a:spcPts val="127"/>
              </a:spcBef>
              <a:buFont typeface="Wingdings"/>
              <a:buChar char=""/>
              <a:tabLst>
                <a:tab pos="475244" algn="l"/>
                <a:tab pos="476089" algn="l"/>
              </a:tabLst>
            </a:pPr>
            <a:r>
              <a:rPr lang="en-US" sz="3600" spc="-7" dirty="0">
                <a:latin typeface="Tahoma"/>
                <a:cs typeface="Tahoma"/>
              </a:rPr>
              <a:t>First </a:t>
            </a:r>
            <a:r>
              <a:rPr lang="en-US" sz="3600" spc="-13" dirty="0">
                <a:latin typeface="Tahoma"/>
                <a:cs typeface="Tahoma"/>
              </a:rPr>
              <a:t>Impression/</a:t>
            </a:r>
            <a:r>
              <a:rPr lang="en-US" sz="3600" spc="-13" dirty="0" err="1">
                <a:latin typeface="Tahoma"/>
                <a:cs typeface="Tahoma"/>
              </a:rPr>
              <a:t>kesan</a:t>
            </a:r>
            <a:r>
              <a:rPr lang="en-US" sz="3600" spc="-13" dirty="0">
                <a:latin typeface="Tahoma"/>
                <a:cs typeface="Tahoma"/>
              </a:rPr>
              <a:t> </a:t>
            </a:r>
            <a:r>
              <a:rPr lang="en-US" sz="3600" spc="-7" dirty="0" err="1">
                <a:latin typeface="Tahoma"/>
                <a:cs typeface="Tahoma"/>
              </a:rPr>
              <a:t>pertama</a:t>
            </a:r>
            <a:r>
              <a:rPr lang="en-US" sz="3600" spc="-7" dirty="0">
                <a:latin typeface="Tahoma"/>
                <a:cs typeface="Tahoma"/>
              </a:rPr>
              <a:t> ( </a:t>
            </a:r>
            <a:r>
              <a:rPr lang="en-US" sz="3600" spc="-13" dirty="0">
                <a:latin typeface="Tahoma"/>
                <a:cs typeface="Tahoma"/>
              </a:rPr>
              <a:t>Grooming </a:t>
            </a:r>
            <a:r>
              <a:rPr lang="en-US" sz="3600" spc="-7" dirty="0">
                <a:latin typeface="Tahoma"/>
                <a:cs typeface="Tahoma"/>
              </a:rPr>
              <a:t>/</a:t>
            </a:r>
            <a:r>
              <a:rPr lang="en-US" sz="3600" spc="-7" dirty="0" err="1">
                <a:latin typeface="Tahoma"/>
                <a:cs typeface="Tahoma"/>
              </a:rPr>
              <a:t>penampilan</a:t>
            </a:r>
            <a:r>
              <a:rPr lang="en-US" sz="3600" spc="127" dirty="0">
                <a:latin typeface="Tahoma"/>
                <a:cs typeface="Tahoma"/>
              </a:rPr>
              <a:t> </a:t>
            </a:r>
            <a:r>
              <a:rPr lang="en-US" sz="3600" spc="-7" dirty="0">
                <a:latin typeface="Tahoma"/>
                <a:cs typeface="Tahoma"/>
              </a:rPr>
              <a:t>)</a:t>
            </a:r>
            <a:endParaRPr lang="en-US" sz="3600" dirty="0">
              <a:latin typeface="Tahoma"/>
              <a:cs typeface="Tahoma"/>
            </a:endParaRPr>
          </a:p>
          <a:p>
            <a:pPr marL="475244" indent="-458331">
              <a:spcBef>
                <a:spcPts val="2244"/>
              </a:spcBef>
              <a:buFont typeface="Wingdings"/>
              <a:buChar char=""/>
              <a:tabLst>
                <a:tab pos="475244" algn="l"/>
                <a:tab pos="476089" algn="l"/>
              </a:tabLst>
            </a:pPr>
            <a:r>
              <a:rPr lang="en-US" sz="3600" spc="-13" dirty="0">
                <a:latin typeface="Tahoma"/>
                <a:cs typeface="Tahoma"/>
              </a:rPr>
              <a:t>Body </a:t>
            </a:r>
            <a:r>
              <a:rPr lang="en-US" sz="3600" spc="-7" dirty="0" err="1">
                <a:latin typeface="Tahoma"/>
                <a:cs typeface="Tahoma"/>
              </a:rPr>
              <a:t>languange</a:t>
            </a:r>
            <a:r>
              <a:rPr lang="en-US" sz="3600" spc="-7" dirty="0">
                <a:latin typeface="Tahoma"/>
                <a:cs typeface="Tahoma"/>
              </a:rPr>
              <a:t>/ </a:t>
            </a:r>
            <a:r>
              <a:rPr lang="en-US" sz="3600" spc="-13" dirty="0" err="1">
                <a:latin typeface="Tahoma"/>
                <a:cs typeface="Tahoma"/>
              </a:rPr>
              <a:t>Bahasa</a:t>
            </a:r>
            <a:r>
              <a:rPr lang="en-US" sz="3600" spc="40" dirty="0">
                <a:latin typeface="Tahoma"/>
                <a:cs typeface="Tahoma"/>
              </a:rPr>
              <a:t> </a:t>
            </a:r>
            <a:r>
              <a:rPr lang="en-US" sz="3600" spc="-67" dirty="0" err="1">
                <a:latin typeface="Tahoma"/>
                <a:cs typeface="Tahoma"/>
              </a:rPr>
              <a:t>Tubuh</a:t>
            </a:r>
            <a:endParaRPr lang="en-US" sz="3600" dirty="0">
              <a:latin typeface="Tahoma"/>
              <a:cs typeface="Tahoma"/>
            </a:endParaRPr>
          </a:p>
          <a:p>
            <a:pPr marL="475244" indent="-458331">
              <a:spcBef>
                <a:spcPts val="2237"/>
              </a:spcBef>
              <a:buFont typeface="Wingdings"/>
              <a:buChar char=""/>
              <a:tabLst>
                <a:tab pos="475244" algn="l"/>
                <a:tab pos="476089" algn="l"/>
              </a:tabLst>
            </a:pPr>
            <a:r>
              <a:rPr lang="en-US" sz="3600" spc="-13" dirty="0">
                <a:latin typeface="Tahoma"/>
                <a:cs typeface="Tahoma"/>
              </a:rPr>
              <a:t>Be Honest/ </a:t>
            </a:r>
            <a:r>
              <a:rPr lang="en-US" sz="3600" spc="-13" dirty="0" err="1">
                <a:latin typeface="Tahoma"/>
                <a:cs typeface="Tahoma"/>
              </a:rPr>
              <a:t>Jujur</a:t>
            </a:r>
            <a:r>
              <a:rPr lang="en-US" sz="3600" spc="-13" dirty="0">
                <a:latin typeface="Tahoma"/>
                <a:cs typeface="Tahoma"/>
              </a:rPr>
              <a:t> </a:t>
            </a:r>
            <a:r>
              <a:rPr lang="en-US" sz="3600" spc="-7" dirty="0" err="1">
                <a:latin typeface="Tahoma"/>
                <a:cs typeface="Tahoma"/>
              </a:rPr>
              <a:t>pada</a:t>
            </a:r>
            <a:r>
              <a:rPr lang="en-US" sz="3600" spc="-7" dirty="0">
                <a:latin typeface="Tahoma"/>
                <a:cs typeface="Tahoma"/>
              </a:rPr>
              <a:t> </a:t>
            </a:r>
            <a:r>
              <a:rPr lang="en-US" sz="3600" spc="-7" dirty="0" err="1">
                <a:latin typeface="Tahoma"/>
                <a:cs typeface="Tahoma"/>
              </a:rPr>
              <a:t>diri</a:t>
            </a:r>
            <a:r>
              <a:rPr lang="en-US" sz="3600" spc="113" dirty="0">
                <a:latin typeface="Tahoma"/>
                <a:cs typeface="Tahoma"/>
              </a:rPr>
              <a:t> </a:t>
            </a:r>
            <a:r>
              <a:rPr lang="en-US" sz="3600" spc="-7" dirty="0" err="1">
                <a:latin typeface="Tahoma"/>
                <a:cs typeface="Tahoma"/>
              </a:rPr>
              <a:t>sendiri</a:t>
            </a:r>
            <a:endParaRPr lang="en-US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396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357" y="279042"/>
            <a:ext cx="7772400" cy="838200"/>
          </a:xfrm>
        </p:spPr>
        <p:txBody>
          <a:bodyPr/>
          <a:lstStyle/>
          <a:p>
            <a:pPr algn="ctr" eaLnBrk="1" hangingPunct="1"/>
            <a:r>
              <a:rPr lang="id-ID" sz="4000" dirty="0" smtClean="0">
                <a:solidFill>
                  <a:schemeClr val="tx1"/>
                </a:solidFill>
                <a:latin typeface="Arial" panose="020B0604020202020204" pitchFamily="34" charset="0"/>
              </a:rPr>
              <a:t>Pelaksanaan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07" y="1247104"/>
            <a:ext cx="10690538" cy="5334000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Ucapkan salam (selamat pagi/siang /sore) kepada para pewawancara dan jika harus berjabat tangan, jabatlah dengan erat </a:t>
            </a:r>
            <a:r>
              <a:rPr lang="en-US" sz="2800" dirty="0" smtClean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id-ID" sz="2800" dirty="0" smtClean="0">
                <a:solidFill>
                  <a:schemeClr val="tx1"/>
                </a:solidFill>
                <a:latin typeface="Lucida Sans" pitchFamily="34" charset="0"/>
              </a:rPr>
              <a:t>(</a:t>
            </a: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tidak terlalu keras namun tidak lemas) </a:t>
            </a:r>
          </a:p>
          <a:p>
            <a:pPr marL="577850" indent="-5778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Tetaplah berdiri sampai anda dipersilakan untuk duduk. Duduk dengan posisi yang tegak dan seimbang </a:t>
            </a:r>
            <a:endParaRPr lang="en-US" sz="2800" dirty="0">
              <a:solidFill>
                <a:schemeClr val="tx1"/>
              </a:solidFill>
              <a:latin typeface="Lucida Sans" pitchFamily="34" charset="0"/>
            </a:endParaRPr>
          </a:p>
          <a:p>
            <a:pPr marL="577850" indent="-5778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Lakukan kontak mata dengan pewawancara </a:t>
            </a:r>
          </a:p>
          <a:p>
            <a:pPr marL="577850" indent="-5778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Tetap fokus pada pertanyaan yang diajukan pewawancara </a:t>
            </a:r>
          </a:p>
          <a:p>
            <a:pPr marL="577850" indent="-5778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Tunjukkan antusiasme dan ketertarikan anda pada jabatan yang dilamar dan pada perusahaan</a:t>
            </a:r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id-ID" sz="4000" dirty="0">
                <a:solidFill>
                  <a:schemeClr val="tx1"/>
                </a:solidFill>
                <a:latin typeface="Arial" panose="020B0604020202020204" pitchFamily="34" charset="0"/>
              </a:rPr>
              <a:t>Pelaksanaan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847" y="1219200"/>
            <a:ext cx="10219765" cy="5181600"/>
          </a:xfrm>
        </p:spPr>
        <p:txBody>
          <a:bodyPr/>
          <a:lstStyle/>
          <a:p>
            <a:pPr marL="403225" indent="-40322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Gunakan bahasa formal, bukan bahasa gaul</a:t>
            </a:r>
            <a:r>
              <a:rPr lang="en-US" sz="2800" dirty="0">
                <a:solidFill>
                  <a:schemeClr val="tx1"/>
                </a:solidFill>
                <a:latin typeface="Lucida Sans" pitchFamily="34" charset="0"/>
              </a:rPr>
              <a:t>, </a:t>
            </a: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kecuali anda diwawancarai untuk mampu menggunakan bahasa tersebut </a:t>
            </a:r>
          </a:p>
          <a:p>
            <a:pPr marL="403225" indent="-40322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Tampilkan hal-hal positif yang pernah anda raih </a:t>
            </a:r>
          </a:p>
          <a:p>
            <a:pPr marL="403225" indent="-40322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Tunjukkan energi dan rasa percaya diri yang tinggi </a:t>
            </a:r>
          </a:p>
          <a:p>
            <a:pPr marL="403225" indent="-40322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Tunjukkan apa yang bisa anda perbuat untuk perusahaan bukan apa yang bisa diberikan oleh perusahaan kepada anda </a:t>
            </a:r>
          </a:p>
          <a:p>
            <a:pPr marL="403225" indent="-40322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2800" dirty="0">
                <a:solidFill>
                  <a:schemeClr val="tx1"/>
                </a:solidFill>
                <a:latin typeface="Lucida Sans" pitchFamily="34" charset="0"/>
              </a:rPr>
              <a:t>Jelaskan serinci mungkin hal-hal yang ditanyakan oleh pewawancara </a:t>
            </a:r>
            <a:endParaRPr lang="en-US" sz="2800" dirty="0">
              <a:solidFill>
                <a:schemeClr val="tx1"/>
              </a:solidFill>
              <a:latin typeface="Lucida Sans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id-ID" sz="4000" dirty="0">
                <a:solidFill>
                  <a:schemeClr val="tx1"/>
                </a:solidFill>
                <a:latin typeface="Arial" panose="020B0604020202020204" pitchFamily="34" charset="0"/>
              </a:rPr>
              <a:t>Pelaksanaan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294" y="1143000"/>
            <a:ext cx="9776012" cy="54864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3000" dirty="0">
                <a:solidFill>
                  <a:schemeClr val="tx1"/>
                </a:solidFill>
                <a:latin typeface="Lucida Sans" pitchFamily="34" charset="0"/>
              </a:rPr>
              <a:t>Ajukan beberapa pertanyaan bermutu diseputar pekerjaan anda dan bisnis perusahaan  secara umum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3000" dirty="0">
                <a:solidFill>
                  <a:schemeClr val="tx1"/>
                </a:solidFill>
                <a:latin typeface="Lucida Sans" pitchFamily="34" charset="0"/>
              </a:rPr>
              <a:t>Berbicara dengan cukup keras sehingga suara jelas terdengar oleh pewawancara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3000" dirty="0">
                <a:solidFill>
                  <a:schemeClr val="tx1"/>
                </a:solidFill>
                <a:latin typeface="Lucida Sans" pitchFamily="34" charset="0"/>
              </a:rPr>
              <a:t>Akhiri wawancara dengan menanyakan apa yang harus anda lakukan selanjutnya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d-ID" sz="3000" dirty="0">
                <a:solidFill>
                  <a:schemeClr val="tx1"/>
                </a:solidFill>
                <a:latin typeface="Lucida Sans" pitchFamily="34" charset="0"/>
              </a:rPr>
              <a:t>Ucapkan banyak terima kasih kepada pewawancara atas waktu dan kesempatan yang diberikan kepada anda</a:t>
            </a:r>
            <a:r>
              <a:rPr lang="en-US" sz="3000" dirty="0">
                <a:solidFill>
                  <a:schemeClr val="tx1"/>
                </a:solidFill>
                <a:latin typeface="Lucida Sans" pitchFamily="34" charset="0"/>
              </a:rPr>
              <a:t>. </a:t>
            </a:r>
            <a:endParaRPr lang="en-US" sz="2800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id-ID" sz="3600" b="1" dirty="0"/>
              <a:t>Faktor Penyebab </a:t>
            </a:r>
            <a:br>
              <a:rPr lang="id-ID" sz="3600" b="1" dirty="0"/>
            </a:br>
            <a:r>
              <a:rPr lang="id-ID" sz="3600" b="1" u="sng" dirty="0"/>
              <a:t>Kegagalan Wawancara Kerja</a:t>
            </a:r>
            <a:endParaRPr lang="id-ID" sz="3600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981200"/>
            <a:ext cx="7924800" cy="4267200"/>
          </a:xfrm>
        </p:spPr>
        <p:txBody>
          <a:bodyPr/>
          <a:lstStyle/>
          <a:p>
            <a:pPr marL="609600" indent="-609600" algn="l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id-ID" sz="3600" b="1" dirty="0">
                <a:latin typeface="Arial" panose="020B0604020202020204" pitchFamily="34" charset="0"/>
              </a:rPr>
              <a:t>Pelamar tidak siap</a:t>
            </a:r>
          </a:p>
          <a:p>
            <a:pPr marL="609600" indent="-609600" algn="l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id-ID" sz="3600" b="1" dirty="0">
                <a:latin typeface="Arial" panose="020B0604020202020204" pitchFamily="34" charset="0"/>
              </a:rPr>
              <a:t>Gugup</a:t>
            </a:r>
          </a:p>
          <a:p>
            <a:pPr marL="609600" indent="-609600" algn="l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id-ID" sz="3600" b="1" dirty="0">
                <a:latin typeface="Arial" panose="020B0604020202020204" pitchFamily="34" charset="0"/>
              </a:rPr>
              <a:t>Patah Semangat</a:t>
            </a:r>
          </a:p>
          <a:p>
            <a:pPr marL="609600" indent="-609600" algn="l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id-ID" sz="3600" b="1" dirty="0">
                <a:latin typeface="Arial" panose="020B0604020202020204" pitchFamily="34" charset="0"/>
              </a:rPr>
              <a:t>Pesimis</a:t>
            </a:r>
          </a:p>
          <a:p>
            <a:pPr marL="609600" indent="-609600" algn="l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id-ID" sz="3600" b="1" dirty="0">
                <a:latin typeface="Arial" panose="020B0604020202020204" pitchFamily="34" charset="0"/>
              </a:rPr>
              <a:t>Menganggap diri di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id-ID" sz="3600" b="1" dirty="0">
                <a:latin typeface="Arial" panose="020B0604020202020204" pitchFamily="34" charset="0"/>
              </a:rPr>
              <a:t>posisi rendah</a:t>
            </a:r>
          </a:p>
        </p:txBody>
      </p:sp>
      <p:pic>
        <p:nvPicPr>
          <p:cNvPr id="63492" name="07. OPTIMI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audio>
          </p:childTnLst>
        </p:cTn>
      </p:par>
    </p:tnLst>
    <p:bldLst>
      <p:bldP spid="63490" grpId="0"/>
      <p:bldP spid="6349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13347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92579"/>
                </a:solidFill>
              </a:rPr>
              <a:t> </a:t>
            </a:r>
            <a:r>
              <a:rPr lang="id-ID" smtClean="0"/>
              <a:t>Hindari hal-hal berikut</a:t>
            </a:r>
            <a:r>
              <a:rPr lang="en-US" smtClean="0"/>
              <a:t> !!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094" y="1842247"/>
            <a:ext cx="10461812" cy="4876800"/>
          </a:xfrm>
        </p:spPr>
        <p:txBody>
          <a:bodyPr>
            <a:normAutofit/>
          </a:bodyPr>
          <a:lstStyle/>
          <a:p>
            <a:pPr>
              <a:tabLst>
                <a:tab pos="5251450" algn="l"/>
              </a:tabLst>
            </a:pPr>
            <a:r>
              <a:rPr lang="id-ID" dirty="0" smtClean="0">
                <a:solidFill>
                  <a:schemeClr val="tx1"/>
                </a:solidFill>
              </a:rPr>
              <a:t>Berasumsi bahwa anda tahu tempat wawancara, padahal anda tidak yakin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>
              <a:tabLst>
                <a:tab pos="5251450" algn="l"/>
              </a:tabLst>
            </a:pPr>
            <a:r>
              <a:rPr lang="id-ID" dirty="0" smtClean="0">
                <a:solidFill>
                  <a:schemeClr val="tx1"/>
                </a:solidFill>
              </a:rPr>
              <a:t>Tidak melatih diri untuk menjawab pertanyaan yang kira-kira akan diajukan pewawancara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>
              <a:tabLst>
                <a:tab pos="5251450" algn="l"/>
              </a:tabLst>
            </a:pPr>
            <a:r>
              <a:rPr lang="id-ID" dirty="0" smtClean="0">
                <a:solidFill>
                  <a:schemeClr val="tx1"/>
                </a:solidFill>
              </a:rPr>
              <a:t>Berpakaian seadanya atau berpakaian dan berdandan sangat mencolok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>
              <a:tabLst>
                <a:tab pos="5251450" algn="l"/>
              </a:tabLst>
            </a:pPr>
            <a:r>
              <a:rPr lang="id-ID" dirty="0" smtClean="0">
                <a:solidFill>
                  <a:schemeClr val="tx1"/>
                </a:solidFill>
              </a:rPr>
              <a:t>Datang terlambat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>
              <a:tabLst>
                <a:tab pos="5251450" algn="l"/>
              </a:tabLst>
            </a:pPr>
            <a:r>
              <a:rPr lang="id-ID" dirty="0" smtClean="0">
                <a:solidFill>
                  <a:schemeClr val="tx1"/>
                </a:solidFill>
              </a:rPr>
              <a:t>Tidak membawa surat lamaran dan CV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157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8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DB95FB-D63E-438B-9860-BBFDBAE02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 smtClean="0">
                <a:latin typeface="Britannic Bold" pitchFamily="34" charset="0"/>
              </a:rPr>
              <a:t>01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1E9D4F-B05D-4AE6-BF73-F1EAE55B89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Gaji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Besar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,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Lokasi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kerja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jauh</a:t>
            </a:r>
            <a:endParaRPr lang="en-ID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05A6E7-5741-4E10-8CB2-D80AB487A6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0200" y="272607"/>
            <a:ext cx="6426200" cy="766757"/>
          </a:xfrm>
        </p:spPr>
        <p:txBody>
          <a:bodyPr/>
          <a:lstStyle/>
          <a:p>
            <a:r>
              <a:rPr lang="en-ID" sz="2800" dirty="0" err="1" smtClean="0">
                <a:latin typeface="Agency FB" pitchFamily="34" charset="0"/>
              </a:rPr>
              <a:t>Dunia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 smtClean="0">
                <a:latin typeface="Agency FB" pitchFamily="34" charset="0"/>
              </a:rPr>
              <a:t>Kerja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 smtClean="0">
                <a:latin typeface="Agency FB" pitchFamily="34" charset="0"/>
              </a:rPr>
              <a:t>Memang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 smtClean="0">
                <a:latin typeface="Agency FB" pitchFamily="34" charset="0"/>
              </a:rPr>
              <a:t>Tidak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 smtClean="0">
                <a:latin typeface="Agency FB" pitchFamily="34" charset="0"/>
              </a:rPr>
              <a:t>Pernah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 smtClean="0">
                <a:latin typeface="Agency FB" pitchFamily="34" charset="0"/>
              </a:rPr>
              <a:t>Sempurna</a:t>
            </a:r>
            <a:r>
              <a:rPr lang="en-ID" sz="2800" dirty="0" smtClean="0">
                <a:latin typeface="Agency FB" pitchFamily="34" charset="0"/>
              </a:rPr>
              <a:t>, </a:t>
            </a:r>
            <a:r>
              <a:rPr lang="en-ID" sz="2800" dirty="0" err="1" smtClean="0">
                <a:latin typeface="Agency FB" pitchFamily="34" charset="0"/>
              </a:rPr>
              <a:t>Kalau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>
                <a:latin typeface="Agency FB" pitchFamily="34" charset="0"/>
              </a:rPr>
              <a:t>D</a:t>
            </a:r>
            <a:r>
              <a:rPr lang="en-ID" sz="2800" dirty="0" err="1" smtClean="0">
                <a:latin typeface="Agency FB" pitchFamily="34" charset="0"/>
              </a:rPr>
              <a:t>ihadapkan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>
                <a:latin typeface="Agency FB" pitchFamily="34" charset="0"/>
              </a:rPr>
              <a:t>P</a:t>
            </a:r>
            <a:r>
              <a:rPr lang="en-ID" sz="2800" dirty="0" err="1" smtClean="0">
                <a:latin typeface="Agency FB" pitchFamily="34" charset="0"/>
              </a:rPr>
              <a:t>ilihan</a:t>
            </a:r>
            <a:r>
              <a:rPr lang="en-ID" sz="2800" dirty="0" smtClean="0">
                <a:latin typeface="Agency FB" pitchFamily="34" charset="0"/>
              </a:rPr>
              <a:t>, </a:t>
            </a:r>
            <a:r>
              <a:rPr lang="en-ID" sz="2800" dirty="0" err="1">
                <a:latin typeface="Agency FB" pitchFamily="34" charset="0"/>
              </a:rPr>
              <a:t>K</a:t>
            </a:r>
            <a:r>
              <a:rPr lang="en-ID" sz="2800" dirty="0" err="1" smtClean="0">
                <a:latin typeface="Agency FB" pitchFamily="34" charset="0"/>
              </a:rPr>
              <a:t>amu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>
                <a:latin typeface="Agency FB" pitchFamily="34" charset="0"/>
              </a:rPr>
              <a:t>M</a:t>
            </a:r>
            <a:r>
              <a:rPr lang="en-ID" sz="2800" dirty="0" err="1" smtClean="0">
                <a:latin typeface="Agency FB" pitchFamily="34" charset="0"/>
              </a:rPr>
              <a:t>ilih</a:t>
            </a:r>
            <a:r>
              <a:rPr lang="en-ID" sz="2800" dirty="0" smtClean="0">
                <a:latin typeface="Agency FB" pitchFamily="34" charset="0"/>
              </a:rPr>
              <a:t> yang </a:t>
            </a:r>
            <a:r>
              <a:rPr lang="en-ID" sz="2800" dirty="0" err="1">
                <a:latin typeface="Agency FB" pitchFamily="34" charset="0"/>
              </a:rPr>
              <a:t>M</a:t>
            </a:r>
            <a:r>
              <a:rPr lang="en-ID" sz="2800" dirty="0" err="1" smtClean="0">
                <a:latin typeface="Agency FB" pitchFamily="34" charset="0"/>
              </a:rPr>
              <a:t>ana</a:t>
            </a:r>
            <a:r>
              <a:rPr lang="en-ID" sz="2800" dirty="0" smtClean="0">
                <a:latin typeface="Agency FB" pitchFamily="34" charset="0"/>
              </a:rPr>
              <a:t> </a:t>
            </a:r>
            <a:r>
              <a:rPr lang="en-ID" sz="2800" dirty="0" err="1">
                <a:latin typeface="Agency FB" pitchFamily="34" charset="0"/>
              </a:rPr>
              <a:t>N</a:t>
            </a:r>
            <a:r>
              <a:rPr lang="en-ID" sz="2800" dirty="0" err="1" smtClean="0">
                <a:latin typeface="Agency FB" pitchFamily="34" charset="0"/>
              </a:rPr>
              <a:t>ih</a:t>
            </a:r>
            <a:r>
              <a:rPr lang="en-ID" sz="2800" dirty="0" smtClean="0">
                <a:latin typeface="Agency FB" pitchFamily="34" charset="0"/>
              </a:rPr>
              <a:t>?</a:t>
            </a:r>
            <a:endParaRPr lang="en-ID" sz="2800" dirty="0">
              <a:latin typeface="Agency FB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548EAF-0FDD-454A-8B50-22FB7A1B82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 smtClean="0">
                <a:latin typeface="Britannic Bold" pitchFamily="34" charset="0"/>
              </a:rPr>
              <a:t>02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4CB5D9C-4F96-4F6A-BBE0-6C7F20DDC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D" dirty="0" err="1" smtClean="0">
                <a:latin typeface="Britannic Bold" pitchFamily="34" charset="0"/>
              </a:rPr>
              <a:t>Lokasi</a:t>
            </a:r>
            <a:r>
              <a:rPr lang="en-ID" dirty="0" smtClean="0">
                <a:latin typeface="Britannic Bold" pitchFamily="34" charset="0"/>
              </a:rPr>
              <a:t> </a:t>
            </a:r>
            <a:r>
              <a:rPr lang="en-ID" dirty="0" err="1" smtClean="0">
                <a:latin typeface="Britannic Bold" pitchFamily="34" charset="0"/>
              </a:rPr>
              <a:t>dekat</a:t>
            </a:r>
            <a:r>
              <a:rPr lang="en-ID" dirty="0" smtClean="0">
                <a:latin typeface="Britannic Bold" pitchFamily="34" charset="0"/>
              </a:rPr>
              <a:t>, </a:t>
            </a:r>
            <a:r>
              <a:rPr lang="en-ID" dirty="0" err="1" smtClean="0">
                <a:latin typeface="Britannic Bold" pitchFamily="34" charset="0"/>
              </a:rPr>
              <a:t>gaji</a:t>
            </a:r>
            <a:r>
              <a:rPr lang="en-ID" dirty="0" smtClean="0">
                <a:latin typeface="Britannic Bold" pitchFamily="34" charset="0"/>
              </a:rPr>
              <a:t> pas-</a:t>
            </a:r>
            <a:r>
              <a:rPr lang="en-ID" dirty="0" err="1" smtClean="0">
                <a:latin typeface="Britannic Bold" pitchFamily="34" charset="0"/>
              </a:rPr>
              <a:t>pasan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BBB2E5-809E-4EAC-AF92-37F96DAFB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 smtClean="0">
                <a:latin typeface="Britannic Bold" pitchFamily="34" charset="0"/>
              </a:rPr>
              <a:t>03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D70724E-D9AC-463C-AD34-71E6BBE31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4838" y="2926368"/>
            <a:ext cx="4079462" cy="615566"/>
          </a:xfrm>
        </p:spPr>
        <p:txBody>
          <a:bodyPr/>
          <a:lstStyle/>
          <a:p>
            <a:r>
              <a:rPr lang="en-ID" dirty="0" err="1" smtClean="0">
                <a:latin typeface="Britannic Bold" pitchFamily="34" charset="0"/>
              </a:rPr>
              <a:t>Gaji</a:t>
            </a:r>
            <a:r>
              <a:rPr lang="en-ID" dirty="0" smtClean="0">
                <a:latin typeface="Britannic Bold" pitchFamily="34" charset="0"/>
              </a:rPr>
              <a:t> </a:t>
            </a:r>
            <a:r>
              <a:rPr lang="en-ID" dirty="0" err="1" smtClean="0">
                <a:latin typeface="Britannic Bold" pitchFamily="34" charset="0"/>
              </a:rPr>
              <a:t>besar</a:t>
            </a:r>
            <a:r>
              <a:rPr lang="en-ID" dirty="0" smtClean="0">
                <a:latin typeface="Britannic Bold" pitchFamily="34" charset="0"/>
              </a:rPr>
              <a:t>, </a:t>
            </a:r>
            <a:r>
              <a:rPr lang="en-ID" dirty="0" err="1" smtClean="0">
                <a:latin typeface="Britannic Bold" pitchFamily="34" charset="0"/>
              </a:rPr>
              <a:t>Lokasi</a:t>
            </a:r>
            <a:r>
              <a:rPr lang="en-ID" dirty="0" smtClean="0">
                <a:latin typeface="Britannic Bold" pitchFamily="34" charset="0"/>
              </a:rPr>
              <a:t> </a:t>
            </a:r>
            <a:r>
              <a:rPr lang="en-ID" dirty="0" err="1" smtClean="0">
                <a:latin typeface="Britannic Bold" pitchFamily="34" charset="0"/>
              </a:rPr>
              <a:t>dekat</a:t>
            </a:r>
            <a:r>
              <a:rPr lang="en-ID" dirty="0" smtClean="0">
                <a:latin typeface="Britannic Bold" pitchFamily="34" charset="0"/>
              </a:rPr>
              <a:t>, </a:t>
            </a:r>
            <a:r>
              <a:rPr lang="en-ID" dirty="0" err="1" smtClean="0">
                <a:latin typeface="Britannic Bold" pitchFamily="34" charset="0"/>
              </a:rPr>
              <a:t>kerjaan</a:t>
            </a:r>
            <a:r>
              <a:rPr lang="en-ID" dirty="0" smtClean="0">
                <a:latin typeface="Britannic Bold" pitchFamily="34" charset="0"/>
              </a:rPr>
              <a:t> </a:t>
            </a:r>
            <a:r>
              <a:rPr lang="en-ID" dirty="0" err="1" smtClean="0">
                <a:latin typeface="Britannic Bold" pitchFamily="34" charset="0"/>
              </a:rPr>
              <a:t>ambyar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F236026-5E55-42C5-8B52-AF8EC44EDA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 smtClean="0">
                <a:latin typeface="Britannic Bold" pitchFamily="34" charset="0"/>
              </a:rPr>
              <a:t>04</a:t>
            </a:r>
            <a:endParaRPr lang="en-ID" dirty="0">
              <a:latin typeface="Britannic Bold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B551076-7646-4498-AF4C-7FF34F3EAB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4838" y="4616626"/>
            <a:ext cx="3723862" cy="615566"/>
          </a:xfrm>
        </p:spPr>
        <p:txBody>
          <a:bodyPr/>
          <a:lstStyle/>
          <a:p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Kerja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sesuai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passion,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lokasi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dekat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,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gaji</a:t>
            </a:r>
            <a:r>
              <a:rPr lang="en-ID" dirty="0" smtClean="0">
                <a:solidFill>
                  <a:schemeClr val="accent6"/>
                </a:solidFill>
                <a:latin typeface="Britannic Bold" pitchFamily="34" charset="0"/>
              </a:rPr>
              <a:t> </a:t>
            </a:r>
            <a:r>
              <a:rPr lang="en-ID" dirty="0" err="1" smtClean="0">
                <a:solidFill>
                  <a:schemeClr val="accent6"/>
                </a:solidFill>
                <a:latin typeface="Britannic Bold" pitchFamily="34" charset="0"/>
              </a:rPr>
              <a:t>kecil</a:t>
            </a:r>
            <a:endParaRPr lang="en-ID" dirty="0">
              <a:solidFill>
                <a:schemeClr val="accent6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3000" dirty="0"/>
              <a:t>Menganggap remeh satpam, resepsionis bahkan pewawancara</a:t>
            </a:r>
            <a:r>
              <a:rPr lang="id-ID" sz="3000" b="1" dirty="0"/>
              <a:t> </a:t>
            </a:r>
            <a:endParaRPr lang="id-ID" sz="3000" dirty="0"/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Menjabat tangan pewawancara dengan lemas dan gemetar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Merokok, mengunyah permen atau meludah selama wawancara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Duduk selonjor atau bersandar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Berbicara terlalu keras atau terlalu lembut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Membuat lelucon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1200" y="609600"/>
            <a:ext cx="8229600" cy="107315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id-ID" smtClean="0"/>
              <a:t>Hindari hal-hal berikut</a:t>
            </a:r>
            <a:r>
              <a:rPr lang="en-US" smtClean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9706732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  <p:bldP spid="696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Menjawab sekedarnya saja, seperti “ya” atau “tidak” atau “tidak tahu” atau “entahlah”.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Terlalu lama berpikir setiap kali menjawab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Mengalihkan topik pembicaraan ke hal-hal yang tidak ada hubungan dengan pekerjaan </a:t>
            </a:r>
          </a:p>
          <a:p>
            <a:pPr eaLnBrk="1" hangingPunct="1">
              <a:lnSpc>
                <a:spcPct val="90000"/>
              </a:lnSpc>
            </a:pPr>
            <a:r>
              <a:rPr lang="id-ID" sz="3000" dirty="0">
                <a:solidFill>
                  <a:schemeClr val="tx1"/>
                </a:solidFill>
              </a:rPr>
              <a:t>Menyalahkan mantan atasan, mantan rekan kerja atau perusahaan yang lama </a:t>
            </a:r>
            <a:endParaRPr lang="en-US" sz="3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1"/>
                </a:solidFill>
              </a:rPr>
              <a:t>Memberikan jawaban palsu, berbohong atau memanipulasi data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81000"/>
            <a:ext cx="8229600" cy="10668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92579"/>
                </a:solidFill>
              </a:rPr>
              <a:t> </a:t>
            </a:r>
            <a:r>
              <a:rPr lang="id-ID" dirty="0" smtClean="0"/>
              <a:t>Hindari hal-hal berikut</a:t>
            </a:r>
            <a:r>
              <a:rPr lang="en-US" dirty="0" smtClean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946998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7065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1975" y="1874838"/>
            <a:ext cx="9883589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1"/>
                </a:solidFill>
              </a:rPr>
              <a:t>Menanyakan gaji dan fasilitas yang diterima pada saat wawancara seleksi dimana anda belum tahu kemungkinan anda akan diterima atau tidak 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1"/>
                </a:solidFill>
              </a:rPr>
              <a:t>Memperlihatkan rasa putus asa anda dengan menunjukkan bahwa anda mau bekerja untuk bidang apa saja dan mau melakukan apa saja asal bisa diterima bekerja di perusahaan tersebut 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1"/>
                </a:solidFill>
              </a:rPr>
              <a:t>Membahas hal-hal negatif dari anda yang akan merugikan diri anda sendiri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1200" y="533400"/>
            <a:ext cx="82296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92579"/>
                </a:solidFill>
              </a:rPr>
              <a:t> </a:t>
            </a:r>
            <a:r>
              <a:rPr lang="id-ID" smtClean="0"/>
              <a:t>Hindari hal-hal berikut</a:t>
            </a:r>
            <a:r>
              <a:rPr lang="en-US" smtClean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3741099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7168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dirty="0" smtClean="0">
                <a:solidFill>
                  <a:schemeClr val="tx1"/>
                </a:solidFill>
              </a:rPr>
              <a:t>Mengemukakan hal-hal yang dianggap masih kontroversial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>
                <a:solidFill>
                  <a:schemeClr val="tx1"/>
                </a:solidFill>
              </a:rPr>
              <a:t>Menelpon atau menerima telepon, atau membaca buku selama wawancara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>
                <a:solidFill>
                  <a:schemeClr val="tx1"/>
                </a:solidFill>
              </a:rPr>
              <a:t>Salah menyebut nama pewawancara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>
                <a:solidFill>
                  <a:schemeClr val="tx1"/>
                </a:solidFill>
              </a:rPr>
              <a:t>Tidak mengajukan pertanyaan pada saat diberikan kesempatan untuk bertanya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>
                <a:solidFill>
                  <a:schemeClr val="tx1"/>
                </a:solidFill>
              </a:rPr>
              <a:t>Lupa mengucapkan terima kasih kepada para pewawancara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057400" y="457200"/>
            <a:ext cx="77724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d-ID" smtClean="0"/>
              <a:t>Hindari hal-hal berikut</a:t>
            </a:r>
            <a:r>
              <a:rPr lang="en-US" smtClean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15506069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27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0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AA6C91BA-477F-4D70-8971-8F6D6834B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 smtClean="0"/>
              <a:t>1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A552908-2064-443B-808A-5F73AEA1B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sz="2400" dirty="0"/>
              <a:t>Jelaskan,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Anda</a:t>
            </a:r>
            <a:r>
              <a:rPr lang="en-ID" sz="2400" dirty="0"/>
              <a:t>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0F32DFE-9866-4438-A8C2-06319FD9C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2800" dirty="0" err="1" smtClean="0"/>
              <a:t>Pertanyaan</a:t>
            </a:r>
            <a:r>
              <a:rPr lang="en-ID" sz="2800" dirty="0" smtClean="0"/>
              <a:t> </a:t>
            </a:r>
            <a:r>
              <a:rPr lang="en-ID" sz="2800" dirty="0" err="1" smtClean="0"/>
              <a:t>Umum</a:t>
            </a:r>
            <a:r>
              <a:rPr lang="en-ID" sz="2800" dirty="0" smtClean="0"/>
              <a:t> </a:t>
            </a:r>
            <a:r>
              <a:rPr lang="en-ID" sz="2800" dirty="0" err="1" smtClean="0"/>
              <a:t>dalam</a:t>
            </a:r>
            <a:r>
              <a:rPr lang="en-ID" sz="2800" dirty="0" smtClean="0"/>
              <a:t> Interview</a:t>
            </a:r>
            <a:endParaRPr lang="en-ID" sz="2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FE9F479-7970-4934-BABD-7809F30654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dirty="0" smtClean="0"/>
              <a:t>2</a:t>
            </a:r>
            <a:endParaRPr lang="en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EE4F64B-258F-4887-8FE7-F69C1766CF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sz="2400" dirty="0"/>
              <a:t>Apa yang memotivasi anda ?</a:t>
            </a:r>
            <a:endParaRPr lang="en-ID" sz="2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E71C8E0-6F09-4821-9E09-63873FB3B8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D" dirty="0" smtClean="0"/>
              <a:t>3</a:t>
            </a:r>
            <a:endParaRPr lang="en-ID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F14CC20-7394-4AD4-8FBC-8B516F13D9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400" dirty="0" err="1"/>
              <a:t>Kenapa</a:t>
            </a:r>
            <a:r>
              <a:rPr lang="en-US" sz="2400" dirty="0"/>
              <a:t> kami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memperkerjakan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?</a:t>
            </a:r>
            <a:endParaRPr lang="en-ID" sz="24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AC8C4976-546D-4B0C-8229-91BA41E191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D" dirty="0" smtClean="0"/>
              <a:t>4</a:t>
            </a:r>
            <a:endParaRPr lang="en-ID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AEEB5C53-54F3-4240-85C2-86A7B1817D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3382" y="6112571"/>
            <a:ext cx="3633617" cy="615566"/>
          </a:xfrm>
        </p:spPr>
        <p:txBody>
          <a:bodyPr/>
          <a:lstStyle/>
          <a:p>
            <a:r>
              <a:rPr lang="en-US" sz="2000" dirty="0" err="1"/>
              <a:t>Kenapa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diperusahaan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?</a:t>
            </a:r>
          </a:p>
          <a:p>
            <a:endParaRPr lang="en-ID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80882EB7-1D95-4FDD-9DCA-D62678BE11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D" dirty="0" smtClean="0"/>
              <a:t>5</a:t>
            </a:r>
            <a:endParaRPr lang="en-ID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153C2477-5978-49C7-A5A2-6A0762542B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i-FI" sz="2400" dirty="0"/>
              <a:t>Kemampuan apa saja yang anda miliki ?</a:t>
            </a:r>
            <a:endParaRPr lang="en-ID" sz="24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1AF76A9-8A7A-418E-B18B-860EEE86F9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D" dirty="0" smtClean="0"/>
              <a:t>6</a:t>
            </a:r>
            <a:endParaRPr lang="en-ID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5FB1AAA9-18AA-4C8C-BD71-81774C0073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D" dirty="0"/>
              <a:t>Apa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Anda</a:t>
            </a:r>
            <a:r>
              <a:rPr lang="en-ID" dirty="0"/>
              <a:t> ?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500F967F-2F23-4E0B-ACCC-3859C5FF0A6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D" dirty="0" smtClean="0"/>
              <a:t>7</a:t>
            </a:r>
            <a:endParaRPr lang="en-ID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1E288844-A275-4646-9B8B-8892CB62B9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64838" y="4481353"/>
            <a:ext cx="3833426" cy="615566"/>
          </a:xfrm>
        </p:spPr>
        <p:txBody>
          <a:bodyPr/>
          <a:lstStyle/>
          <a:p>
            <a:r>
              <a:rPr lang="fi-FI" dirty="0"/>
              <a:t>Apa target anda 5 tahun kedepan ?</a:t>
            </a:r>
            <a:endParaRPr lang="en-ID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FA46011F-D28F-47E6-A706-85628C7D03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ID" dirty="0" smtClean="0"/>
              <a:t>8</a:t>
            </a:r>
            <a:endParaRPr lang="en-ID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6B5621A1-99DC-4D0A-BC1E-CAB32EFDBE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yang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/>
              <a:t>harapkan</a:t>
            </a:r>
            <a:r>
              <a:rPr lang="en-ID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521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86ED2DF-7B99-4FB4-BCC7-C76B8EAE4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2800" dirty="0"/>
              <a:t>Jelaskan,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apa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</a:t>
            </a:r>
            <a:r>
              <a:rPr lang="en-ID" sz="2800" dirty="0" err="1"/>
              <a:t>Anda</a:t>
            </a:r>
            <a:r>
              <a:rPr lang="en-ID" sz="2800" dirty="0" smtClean="0"/>
              <a:t>?</a:t>
            </a:r>
            <a:endParaRPr lang="en-ID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2BBFABE-B713-4FED-9B03-282A6551D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98225" y="1797803"/>
            <a:ext cx="4959456" cy="4897465"/>
          </a:xfrm>
        </p:spPr>
        <p:txBody>
          <a:bodyPr/>
          <a:lstStyle/>
          <a:p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pernah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bekerja</a:t>
            </a:r>
            <a:r>
              <a:rPr lang="en-ID" sz="2400" dirty="0">
                <a:latin typeface="Agency FB" panose="020B0503020202020204" pitchFamily="34" charset="0"/>
              </a:rPr>
              <a:t> di </a:t>
            </a:r>
            <a:r>
              <a:rPr lang="en-ID" sz="2400" dirty="0" err="1">
                <a:latin typeface="Agency FB" panose="020B0503020202020204" pitchFamily="34" charset="0"/>
              </a:rPr>
              <a:t>bidang</a:t>
            </a:r>
            <a:r>
              <a:rPr lang="en-ID" sz="2400" dirty="0">
                <a:latin typeface="Agency FB" panose="020B0503020202020204" pitchFamily="34" charset="0"/>
              </a:rPr>
              <a:t> social media marketing </a:t>
            </a:r>
            <a:r>
              <a:rPr lang="en-ID" sz="2400" dirty="0" err="1">
                <a:latin typeface="Agency FB" panose="020B0503020202020204" pitchFamily="34" charset="0"/>
              </a:rPr>
              <a:t>selama</a:t>
            </a:r>
            <a:r>
              <a:rPr lang="en-ID" sz="2400" dirty="0">
                <a:latin typeface="Agency FB" panose="020B0503020202020204" pitchFamily="34" charset="0"/>
              </a:rPr>
              <a:t> 2 </a:t>
            </a:r>
            <a:r>
              <a:rPr lang="en-ID" sz="2400" dirty="0" err="1">
                <a:latin typeface="Agency FB" panose="020B0503020202020204" pitchFamily="34" charset="0"/>
              </a:rPr>
              <a:t>tahun</a:t>
            </a:r>
            <a:r>
              <a:rPr lang="en-ID" sz="2400" dirty="0">
                <a:latin typeface="Agency FB" panose="020B0503020202020204" pitchFamily="34" charset="0"/>
              </a:rPr>
              <a:t>. </a:t>
            </a:r>
            <a:r>
              <a:rPr lang="en-ID" sz="2400" dirty="0" err="1">
                <a:latin typeface="Agency FB" panose="020B0503020202020204" pitchFamily="34" charset="0"/>
              </a:rPr>
              <a:t>Pekerjaan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terakhir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memimpin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divisi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ini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dengan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tim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sebanayak</a:t>
            </a:r>
            <a:r>
              <a:rPr lang="en-ID" sz="2400" dirty="0">
                <a:latin typeface="Agency FB" panose="020B0503020202020204" pitchFamily="34" charset="0"/>
              </a:rPr>
              <a:t> 6 orang. </a:t>
            </a:r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sendiri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mempunyai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kemampuan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untuk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komunikasi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pemasaran</a:t>
            </a:r>
            <a:r>
              <a:rPr lang="en-ID" sz="2400" dirty="0">
                <a:latin typeface="Agency FB" panose="020B0503020202020204" pitchFamily="34" charset="0"/>
              </a:rPr>
              <a:t> digital yang </a:t>
            </a:r>
            <a:r>
              <a:rPr lang="en-ID" sz="2400" dirty="0" err="1">
                <a:latin typeface="Agency FB" panose="020B0503020202020204" pitchFamily="34" charset="0"/>
              </a:rPr>
              <a:t>cukup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baik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serta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kemampuan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antar</a:t>
            </a:r>
            <a:r>
              <a:rPr lang="en-ID" sz="2400" dirty="0">
                <a:latin typeface="Agency FB" panose="020B0503020202020204" pitchFamily="34" charset="0"/>
              </a:rPr>
              <a:t> personal, </a:t>
            </a:r>
            <a:r>
              <a:rPr lang="en-ID" sz="2400" dirty="0" err="1">
                <a:latin typeface="Agency FB" panose="020B0503020202020204" pitchFamily="34" charset="0"/>
              </a:rPr>
              <a:t>dan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hal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itulah</a:t>
            </a:r>
            <a:r>
              <a:rPr lang="en-ID" sz="2400" dirty="0">
                <a:latin typeface="Agency FB" panose="020B0503020202020204" pitchFamily="34" charset="0"/>
              </a:rPr>
              <a:t> yang </a:t>
            </a:r>
            <a:r>
              <a:rPr lang="en-ID" sz="2400" dirty="0" err="1">
                <a:latin typeface="Agency FB" panose="020B0503020202020204" pitchFamily="34" charset="0"/>
              </a:rPr>
              <a:t>memungkinkan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untuk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bekerja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dalam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bidang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tersebut</a:t>
            </a:r>
            <a:r>
              <a:rPr lang="en-ID" sz="2400" dirty="0">
                <a:latin typeface="Agency FB" panose="020B0503020202020204" pitchFamily="34" charset="0"/>
              </a:rPr>
              <a:t>. </a:t>
            </a:r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juga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mempunyai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latar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belakang</a:t>
            </a:r>
            <a:r>
              <a:rPr lang="en-ID" sz="2400" dirty="0">
                <a:latin typeface="Agency FB" panose="020B0503020202020204" pitchFamily="34" charset="0"/>
              </a:rPr>
              <a:t> di </a:t>
            </a:r>
            <a:r>
              <a:rPr lang="en-ID" sz="2400" dirty="0" err="1">
                <a:latin typeface="Agency FB" panose="020B0503020202020204" pitchFamily="34" charset="0"/>
              </a:rPr>
              <a:t>beberapa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perusahaan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besar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maupun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kecil</a:t>
            </a:r>
            <a:r>
              <a:rPr lang="en-ID" sz="2400" dirty="0">
                <a:latin typeface="Agency FB" panose="020B0503020202020204" pitchFamily="34" charset="0"/>
              </a:rPr>
              <a:t>. </a:t>
            </a:r>
            <a:r>
              <a:rPr lang="en-ID" sz="2400" dirty="0" err="1">
                <a:latin typeface="Agency FB" panose="020B0503020202020204" pitchFamily="34" charset="0"/>
              </a:rPr>
              <a:t>Selain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mempunyai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komunikasi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pemasaran</a:t>
            </a:r>
            <a:r>
              <a:rPr lang="en-ID" sz="2400" dirty="0">
                <a:latin typeface="Agency FB" panose="020B0503020202020204" pitchFamily="34" charset="0"/>
              </a:rPr>
              <a:t> digital, </a:t>
            </a:r>
            <a:r>
              <a:rPr lang="en-ID" sz="2400" dirty="0" err="1">
                <a:latin typeface="Agency FB" panose="020B0503020202020204" pitchFamily="34" charset="0"/>
              </a:rPr>
              <a:t>saya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juga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punya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wawasan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dalam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bidang</a:t>
            </a:r>
            <a:r>
              <a:rPr lang="en-ID" sz="2400" dirty="0">
                <a:latin typeface="Agency FB" panose="020B0503020202020204" pitchFamily="34" charset="0"/>
              </a:rPr>
              <a:t> media </a:t>
            </a:r>
            <a:r>
              <a:rPr lang="en-ID" sz="2400" dirty="0" err="1">
                <a:latin typeface="Agency FB" panose="020B0503020202020204" pitchFamily="34" charset="0"/>
              </a:rPr>
              <a:t>sosial</a:t>
            </a:r>
            <a:r>
              <a:rPr lang="en-ID" sz="2400" dirty="0">
                <a:latin typeface="Agency FB" panose="020B0503020202020204" pitchFamily="34" charset="0"/>
              </a:rPr>
              <a:t> yang </a:t>
            </a:r>
            <a:r>
              <a:rPr lang="en-ID" sz="2400" dirty="0" err="1">
                <a:latin typeface="Agency FB" panose="020B0503020202020204" pitchFamily="34" charset="0"/>
              </a:rPr>
              <a:t>sangat</a:t>
            </a:r>
            <a:r>
              <a:rPr lang="en-ID" sz="2400" dirty="0">
                <a:latin typeface="Agency FB" panose="020B0503020202020204" pitchFamily="34" charset="0"/>
              </a:rPr>
              <a:t> up to date.”</a:t>
            </a:r>
          </a:p>
        </p:txBody>
      </p:sp>
      <p:pic>
        <p:nvPicPr>
          <p:cNvPr id="9" name="Picture Placeholder 1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10917"/>
          <a:stretch>
            <a:fillRect/>
          </a:stretch>
        </p:blipFill>
        <p:spPr>
          <a:xfrm>
            <a:off x="1591502" y="2913682"/>
            <a:ext cx="4756215" cy="209133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78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341" y="226512"/>
            <a:ext cx="6165215" cy="7575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5960" algn="l"/>
                <a:tab pos="4848860" algn="l"/>
              </a:tabLst>
            </a:pP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C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e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r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t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a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k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a</a:t>
            </a:r>
            <a:r>
              <a:rPr sz="4800" dirty="0">
                <a:solidFill>
                  <a:schemeClr val="accent1"/>
                </a:solidFill>
                <a:latin typeface="Consolas"/>
                <a:cs typeface="Consolas"/>
              </a:rPr>
              <a:t>n</a:t>
            </a:r>
            <a:r>
              <a:rPr sz="4800" b="0" dirty="0">
                <a:solidFill>
                  <a:schemeClr val="accent1"/>
                </a:solidFill>
                <a:latin typeface="Times New Roman"/>
                <a:cs typeface="Times New Roman"/>
              </a:rPr>
              <a:t>	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D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r</a:t>
            </a:r>
            <a:r>
              <a:rPr sz="4800" dirty="0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sz="4800" b="0" dirty="0">
                <a:solidFill>
                  <a:schemeClr val="accent1"/>
                </a:solidFill>
                <a:latin typeface="Times New Roman"/>
                <a:cs typeface="Times New Roman"/>
              </a:rPr>
              <a:t>	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A</a:t>
            </a:r>
            <a:r>
              <a:rPr sz="4800" spc="-100" dirty="0">
                <a:solidFill>
                  <a:schemeClr val="accent1"/>
                </a:solidFill>
                <a:latin typeface="Consolas"/>
                <a:cs typeface="Consolas"/>
              </a:rPr>
              <a:t>n</a:t>
            </a:r>
            <a:r>
              <a:rPr sz="4800" spc="-105" dirty="0">
                <a:solidFill>
                  <a:schemeClr val="accent1"/>
                </a:solidFill>
                <a:latin typeface="Consolas"/>
                <a:cs typeface="Consolas"/>
              </a:rPr>
              <a:t>d</a:t>
            </a:r>
            <a:r>
              <a:rPr sz="4800" dirty="0">
                <a:solidFill>
                  <a:schemeClr val="accent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95400" y="1263651"/>
            <a:ext cx="10515600" cy="49943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tx1"/>
                </a:solidFill>
              </a:rPr>
              <a:t>Pengalaman </a:t>
            </a:r>
            <a:r>
              <a:rPr spc="-5" dirty="0">
                <a:solidFill>
                  <a:schemeClr val="tx1"/>
                </a:solidFill>
              </a:rPr>
              <a:t>Eliana Burthon, staf humas sebuah hotel  berbintang </a:t>
            </a:r>
            <a:r>
              <a:rPr dirty="0">
                <a:solidFill>
                  <a:schemeClr val="tx1"/>
                </a:solidFill>
              </a:rPr>
              <a:t>di New </a:t>
            </a:r>
            <a:r>
              <a:rPr spc="-50" dirty="0">
                <a:solidFill>
                  <a:schemeClr val="tx1"/>
                </a:solidFill>
              </a:rPr>
              <a:t>York </a:t>
            </a:r>
            <a:r>
              <a:rPr spc="-10" dirty="0">
                <a:solidFill>
                  <a:schemeClr val="tx1"/>
                </a:solidFill>
              </a:rPr>
              <a:t>ketika </a:t>
            </a:r>
            <a:r>
              <a:rPr dirty="0">
                <a:solidFill>
                  <a:schemeClr val="tx1"/>
                </a:solidFill>
              </a:rPr>
              <a:t>pewawancara </a:t>
            </a:r>
            <a:r>
              <a:rPr spc="-5" dirty="0">
                <a:solidFill>
                  <a:schemeClr val="tx1"/>
                </a:solidFill>
              </a:rPr>
              <a:t>memberinya  satu menit untuk </a:t>
            </a:r>
            <a:r>
              <a:rPr dirty="0">
                <a:solidFill>
                  <a:schemeClr val="tx1"/>
                </a:solidFill>
              </a:rPr>
              <a:t>bercerita </a:t>
            </a:r>
            <a:r>
              <a:rPr spc="-5" dirty="0">
                <a:solidFill>
                  <a:schemeClr val="tx1"/>
                </a:solidFill>
              </a:rPr>
              <a:t>tentang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dirinya:</a:t>
            </a:r>
          </a:p>
          <a:p>
            <a:pPr marL="365760" marR="7620" algn="just">
              <a:lnSpc>
                <a:spcPct val="100000"/>
              </a:lnSpc>
              <a:spcBef>
                <a:spcPts val="695"/>
              </a:spcBef>
            </a:pPr>
            <a:r>
              <a:rPr dirty="0">
                <a:solidFill>
                  <a:schemeClr val="tx1"/>
                </a:solidFill>
              </a:rPr>
              <a:t>“Saya </a:t>
            </a:r>
            <a:r>
              <a:rPr spc="-5" dirty="0">
                <a:solidFill>
                  <a:schemeClr val="tx1"/>
                </a:solidFill>
              </a:rPr>
              <a:t>Eliana </a:t>
            </a:r>
            <a:r>
              <a:rPr dirty="0">
                <a:solidFill>
                  <a:schemeClr val="tx1"/>
                </a:solidFill>
              </a:rPr>
              <a:t>Burthon, anak </a:t>
            </a:r>
            <a:r>
              <a:rPr spc="-5" dirty="0">
                <a:solidFill>
                  <a:schemeClr val="tx1"/>
                </a:solidFill>
              </a:rPr>
              <a:t>pertama </a:t>
            </a:r>
            <a:r>
              <a:rPr dirty="0">
                <a:solidFill>
                  <a:schemeClr val="tx1"/>
                </a:solidFill>
              </a:rPr>
              <a:t>dari </a:t>
            </a:r>
            <a:r>
              <a:rPr spc="-5" dirty="0">
                <a:solidFill>
                  <a:schemeClr val="tx1"/>
                </a:solidFill>
              </a:rPr>
              <a:t>lima bersaudara.  </a:t>
            </a:r>
            <a:r>
              <a:rPr dirty="0">
                <a:solidFill>
                  <a:schemeClr val="tx1"/>
                </a:solidFill>
              </a:rPr>
              <a:t>Sejak </a:t>
            </a:r>
            <a:r>
              <a:rPr spc="-10" dirty="0">
                <a:solidFill>
                  <a:schemeClr val="tx1"/>
                </a:solidFill>
              </a:rPr>
              <a:t>SMA, </a:t>
            </a:r>
            <a:r>
              <a:rPr dirty="0">
                <a:solidFill>
                  <a:schemeClr val="tx1"/>
                </a:solidFill>
              </a:rPr>
              <a:t>saya aktif di </a:t>
            </a:r>
            <a:r>
              <a:rPr spc="-15" dirty="0">
                <a:solidFill>
                  <a:schemeClr val="tx1"/>
                </a:solidFill>
              </a:rPr>
              <a:t>koran </a:t>
            </a:r>
            <a:r>
              <a:rPr spc="-10" dirty="0">
                <a:solidFill>
                  <a:schemeClr val="tx1"/>
                </a:solidFill>
              </a:rPr>
              <a:t>sekolah. </a:t>
            </a:r>
            <a:r>
              <a:rPr spc="-5" dirty="0">
                <a:solidFill>
                  <a:schemeClr val="tx1"/>
                </a:solidFill>
              </a:rPr>
              <a:t>Disitu </a:t>
            </a:r>
            <a:r>
              <a:rPr dirty="0">
                <a:solidFill>
                  <a:schemeClr val="tx1"/>
                </a:solidFill>
              </a:rPr>
              <a:t>saya</a:t>
            </a:r>
            <a:r>
              <a:rPr spc="290" dirty="0">
                <a:solidFill>
                  <a:schemeClr val="tx1"/>
                </a:solidFill>
              </a:rPr>
              <a:t> </a:t>
            </a:r>
            <a:r>
              <a:rPr spc="-5" dirty="0" err="1">
                <a:solidFill>
                  <a:schemeClr val="tx1"/>
                </a:solidFill>
              </a:rPr>
              <a:t>menulis</a:t>
            </a:r>
            <a:r>
              <a:rPr spc="-5" dirty="0" smtClean="0">
                <a:solidFill>
                  <a:schemeClr val="tx1"/>
                </a:solidFill>
              </a:rPr>
              <a:t>,</a:t>
            </a:r>
            <a:r>
              <a:rPr lang="id-ID" spc="-5" dirty="0">
                <a:solidFill>
                  <a:schemeClr val="tx1"/>
                </a:solidFill>
              </a:rPr>
              <a:t> mewawancarai	</a:t>
            </a:r>
            <a:r>
              <a:rPr lang="id-ID" spc="-5" dirty="0" smtClean="0">
                <a:solidFill>
                  <a:schemeClr val="tx1"/>
                </a:solidFill>
              </a:rPr>
              <a:t>orang-orang</a:t>
            </a:r>
            <a:r>
              <a:rPr lang="id-ID" spc="-5" dirty="0">
                <a:solidFill>
                  <a:schemeClr val="tx1"/>
                </a:solidFill>
              </a:rPr>
              <a:t>	di	sekitar </a:t>
            </a:r>
            <a:r>
              <a:rPr lang="id-ID" spc="-5" dirty="0" smtClean="0">
                <a:solidFill>
                  <a:schemeClr val="tx1"/>
                </a:solidFill>
              </a:rPr>
              <a:t> saya dan saya sadar  berhubungan </a:t>
            </a:r>
            <a:r>
              <a:rPr lang="id-ID" spc="-5" dirty="0">
                <a:solidFill>
                  <a:schemeClr val="tx1"/>
                </a:solidFill>
              </a:rPr>
              <a:t>dengan merekaalangkah menariknya bisa bertemu dengan orang banyak,  berdiskusi dan mengetahui banyak hal dari mereka. Diluar  itu, saya senang musik, membaca dan traveling. Ketika  kuliah, saya sering menulis pengalaman jalan-jalan saya,  atau sekedar memberi referensi kaset yang sedang laris  untuk koran kampus saya.”</a:t>
            </a:r>
          </a:p>
          <a:p>
            <a:pPr marL="365760" marR="7620" algn="just">
              <a:lnSpc>
                <a:spcPct val="100000"/>
              </a:lnSpc>
              <a:spcBef>
                <a:spcPts val="695"/>
              </a:spcBef>
            </a:pPr>
            <a:endParaRPr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41" y="388057"/>
            <a:ext cx="7644765" cy="11233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3106420" algn="l"/>
                <a:tab pos="4297045" algn="l"/>
                <a:tab pos="6202680" algn="l"/>
              </a:tabLst>
            </a:pP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P</a:t>
            </a:r>
            <a:r>
              <a:rPr sz="3600" b="0" spc="-95" dirty="0">
                <a:solidFill>
                  <a:schemeClr val="tx1"/>
                </a:solidFill>
                <a:latin typeface="Consolas"/>
                <a:cs typeface="Consolas"/>
              </a:rPr>
              <a:t>o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i</a:t>
            </a:r>
            <a:r>
              <a:rPr sz="3600" b="0" dirty="0">
                <a:solidFill>
                  <a:schemeClr val="tx1"/>
                </a:solidFill>
                <a:latin typeface="Consolas"/>
                <a:cs typeface="Consolas"/>
              </a:rPr>
              <a:t>n</a:t>
            </a:r>
            <a:r>
              <a:rPr sz="3600" b="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pe</a:t>
            </a:r>
            <a:r>
              <a:rPr sz="3600" b="0" spc="-95" dirty="0">
                <a:solidFill>
                  <a:schemeClr val="tx1"/>
                </a:solidFill>
                <a:latin typeface="Consolas"/>
                <a:cs typeface="Consolas"/>
              </a:rPr>
              <a:t>n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tin</a:t>
            </a:r>
            <a:r>
              <a:rPr sz="3600" b="0" dirty="0">
                <a:solidFill>
                  <a:schemeClr val="tx1"/>
                </a:solidFill>
                <a:latin typeface="Consolas"/>
                <a:cs typeface="Consolas"/>
              </a:rPr>
              <a:t>g</a:t>
            </a:r>
            <a:r>
              <a:rPr sz="3600" b="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600" b="0" spc="-95" dirty="0">
                <a:solidFill>
                  <a:schemeClr val="tx1"/>
                </a:solidFill>
                <a:latin typeface="Consolas"/>
                <a:cs typeface="Consolas"/>
              </a:rPr>
              <a:t>d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ar</a:t>
            </a:r>
            <a:r>
              <a:rPr sz="3600" b="0" dirty="0">
                <a:solidFill>
                  <a:schemeClr val="tx1"/>
                </a:solidFill>
                <a:latin typeface="Consolas"/>
                <a:cs typeface="Consolas"/>
              </a:rPr>
              <a:t>i</a:t>
            </a:r>
            <a:r>
              <a:rPr sz="3600" b="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J</a:t>
            </a:r>
            <a:r>
              <a:rPr sz="3600" b="0" spc="-95" dirty="0">
                <a:solidFill>
                  <a:schemeClr val="tx1"/>
                </a:solidFill>
                <a:latin typeface="Consolas"/>
                <a:cs typeface="Consolas"/>
              </a:rPr>
              <a:t>a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waba</a:t>
            </a:r>
            <a:r>
              <a:rPr sz="3600" b="0" dirty="0">
                <a:solidFill>
                  <a:schemeClr val="tx1"/>
                </a:solidFill>
                <a:latin typeface="Consolas"/>
                <a:cs typeface="Consolas"/>
              </a:rPr>
              <a:t>n</a:t>
            </a:r>
            <a:r>
              <a:rPr sz="3600" b="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600" b="0" spc="-110" dirty="0">
                <a:solidFill>
                  <a:schemeClr val="tx1"/>
                </a:solidFill>
                <a:latin typeface="Consolas"/>
                <a:cs typeface="Consolas"/>
              </a:rPr>
              <a:t>Eliana </a:t>
            </a:r>
            <a:r>
              <a:rPr sz="3600" b="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0" spc="-90" dirty="0">
                <a:solidFill>
                  <a:schemeClr val="tx1"/>
                </a:solidFill>
                <a:latin typeface="Consolas"/>
                <a:cs typeface="Consolas"/>
              </a:rPr>
              <a:t>Burthon</a:t>
            </a:r>
            <a:endParaRPr sz="36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95475" y="1971675"/>
            <a:ext cx="8401050" cy="4438650"/>
            <a:chOff x="371475" y="1971675"/>
            <a:chExt cx="8401050" cy="4438650"/>
          </a:xfrm>
        </p:grpSpPr>
        <p:sp>
          <p:nvSpPr>
            <p:cNvPr id="4" name="object 4"/>
            <p:cNvSpPr/>
            <p:nvPr/>
          </p:nvSpPr>
          <p:spPr>
            <a:xfrm>
              <a:off x="381000" y="1981200"/>
              <a:ext cx="8382000" cy="1600200"/>
            </a:xfrm>
            <a:custGeom>
              <a:avLst/>
              <a:gdLst/>
              <a:ahLst/>
              <a:cxnLst/>
              <a:rect l="l" t="t" r="r" b="b"/>
              <a:pathLst>
                <a:path w="8382000" h="1600200">
                  <a:moveTo>
                    <a:pt x="8115299" y="0"/>
                  </a:moveTo>
                  <a:lnTo>
                    <a:pt x="266699" y="0"/>
                  </a:lnTo>
                  <a:lnTo>
                    <a:pt x="218761" y="4296"/>
                  </a:lnTo>
                  <a:lnTo>
                    <a:pt x="173640" y="16683"/>
                  </a:lnTo>
                  <a:lnTo>
                    <a:pt x="132092" y="36408"/>
                  </a:lnTo>
                  <a:lnTo>
                    <a:pt x="94869" y="62719"/>
                  </a:lnTo>
                  <a:lnTo>
                    <a:pt x="62725" y="94862"/>
                  </a:lnTo>
                  <a:lnTo>
                    <a:pt x="36412" y="132084"/>
                  </a:lnTo>
                  <a:lnTo>
                    <a:pt x="16685" y="173633"/>
                  </a:lnTo>
                  <a:lnTo>
                    <a:pt x="4296" y="218756"/>
                  </a:lnTo>
                  <a:lnTo>
                    <a:pt x="0" y="266699"/>
                  </a:lnTo>
                  <a:lnTo>
                    <a:pt x="0" y="1333499"/>
                  </a:lnTo>
                  <a:lnTo>
                    <a:pt x="4296" y="1381443"/>
                  </a:lnTo>
                  <a:lnTo>
                    <a:pt x="16685" y="1426566"/>
                  </a:lnTo>
                  <a:lnTo>
                    <a:pt x="36412" y="1468115"/>
                  </a:lnTo>
                  <a:lnTo>
                    <a:pt x="62725" y="1505337"/>
                  </a:lnTo>
                  <a:lnTo>
                    <a:pt x="94869" y="1537480"/>
                  </a:lnTo>
                  <a:lnTo>
                    <a:pt x="132092" y="1563791"/>
                  </a:lnTo>
                  <a:lnTo>
                    <a:pt x="173640" y="1583516"/>
                  </a:lnTo>
                  <a:lnTo>
                    <a:pt x="218761" y="1595903"/>
                  </a:lnTo>
                  <a:lnTo>
                    <a:pt x="266699" y="1600199"/>
                  </a:lnTo>
                  <a:lnTo>
                    <a:pt x="8115299" y="1600199"/>
                  </a:lnTo>
                  <a:lnTo>
                    <a:pt x="8163243" y="1595903"/>
                  </a:lnTo>
                  <a:lnTo>
                    <a:pt x="8208366" y="1583516"/>
                  </a:lnTo>
                  <a:lnTo>
                    <a:pt x="8249915" y="1563791"/>
                  </a:lnTo>
                  <a:lnTo>
                    <a:pt x="8287137" y="1537480"/>
                  </a:lnTo>
                  <a:lnTo>
                    <a:pt x="8319280" y="1505337"/>
                  </a:lnTo>
                  <a:lnTo>
                    <a:pt x="8345590" y="1468115"/>
                  </a:lnTo>
                  <a:lnTo>
                    <a:pt x="8365316" y="1426566"/>
                  </a:lnTo>
                  <a:lnTo>
                    <a:pt x="8377703" y="1381443"/>
                  </a:lnTo>
                  <a:lnTo>
                    <a:pt x="8381999" y="1333499"/>
                  </a:lnTo>
                  <a:lnTo>
                    <a:pt x="8381999" y="266699"/>
                  </a:lnTo>
                  <a:lnTo>
                    <a:pt x="8377703" y="218756"/>
                  </a:lnTo>
                  <a:lnTo>
                    <a:pt x="8365316" y="173633"/>
                  </a:lnTo>
                  <a:lnTo>
                    <a:pt x="8345590" y="132084"/>
                  </a:lnTo>
                  <a:lnTo>
                    <a:pt x="8319280" y="94862"/>
                  </a:lnTo>
                  <a:lnTo>
                    <a:pt x="8287137" y="62719"/>
                  </a:lnTo>
                  <a:lnTo>
                    <a:pt x="8249915" y="36408"/>
                  </a:lnTo>
                  <a:lnTo>
                    <a:pt x="8208366" y="16683"/>
                  </a:lnTo>
                  <a:lnTo>
                    <a:pt x="8163243" y="4296"/>
                  </a:lnTo>
                  <a:lnTo>
                    <a:pt x="8115299" y="0"/>
                  </a:lnTo>
                  <a:close/>
                </a:path>
              </a:pathLst>
            </a:custGeom>
            <a:solidFill>
              <a:srgbClr val="007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1981200"/>
              <a:ext cx="8382000" cy="1600200"/>
            </a:xfrm>
            <a:custGeom>
              <a:avLst/>
              <a:gdLst/>
              <a:ahLst/>
              <a:cxnLst/>
              <a:rect l="l" t="t" r="r" b="b"/>
              <a:pathLst>
                <a:path w="8382000" h="1600200">
                  <a:moveTo>
                    <a:pt x="0" y="266699"/>
                  </a:moveTo>
                  <a:lnTo>
                    <a:pt x="4296" y="218756"/>
                  </a:lnTo>
                  <a:lnTo>
                    <a:pt x="16685" y="173633"/>
                  </a:lnTo>
                  <a:lnTo>
                    <a:pt x="36412" y="132084"/>
                  </a:lnTo>
                  <a:lnTo>
                    <a:pt x="62725" y="94862"/>
                  </a:lnTo>
                  <a:lnTo>
                    <a:pt x="94869" y="62719"/>
                  </a:lnTo>
                  <a:lnTo>
                    <a:pt x="132092" y="36408"/>
                  </a:lnTo>
                  <a:lnTo>
                    <a:pt x="173640" y="16683"/>
                  </a:lnTo>
                  <a:lnTo>
                    <a:pt x="218761" y="4296"/>
                  </a:lnTo>
                  <a:lnTo>
                    <a:pt x="266699" y="0"/>
                  </a:lnTo>
                  <a:lnTo>
                    <a:pt x="8115299" y="0"/>
                  </a:lnTo>
                  <a:lnTo>
                    <a:pt x="8163243" y="4296"/>
                  </a:lnTo>
                  <a:lnTo>
                    <a:pt x="8208366" y="16683"/>
                  </a:lnTo>
                  <a:lnTo>
                    <a:pt x="8249915" y="36408"/>
                  </a:lnTo>
                  <a:lnTo>
                    <a:pt x="8287137" y="62719"/>
                  </a:lnTo>
                  <a:lnTo>
                    <a:pt x="8319280" y="94862"/>
                  </a:lnTo>
                  <a:lnTo>
                    <a:pt x="8345590" y="132084"/>
                  </a:lnTo>
                  <a:lnTo>
                    <a:pt x="8365316" y="173633"/>
                  </a:lnTo>
                  <a:lnTo>
                    <a:pt x="8377703" y="218756"/>
                  </a:lnTo>
                  <a:lnTo>
                    <a:pt x="8381999" y="266699"/>
                  </a:lnTo>
                  <a:lnTo>
                    <a:pt x="8381999" y="1333499"/>
                  </a:lnTo>
                  <a:lnTo>
                    <a:pt x="8377703" y="1381443"/>
                  </a:lnTo>
                  <a:lnTo>
                    <a:pt x="8365316" y="1426566"/>
                  </a:lnTo>
                  <a:lnTo>
                    <a:pt x="8345590" y="1468115"/>
                  </a:lnTo>
                  <a:lnTo>
                    <a:pt x="8319280" y="1505337"/>
                  </a:lnTo>
                  <a:lnTo>
                    <a:pt x="8287137" y="1537480"/>
                  </a:lnTo>
                  <a:lnTo>
                    <a:pt x="8249915" y="1563791"/>
                  </a:lnTo>
                  <a:lnTo>
                    <a:pt x="8208366" y="1583516"/>
                  </a:lnTo>
                  <a:lnTo>
                    <a:pt x="8163243" y="1595903"/>
                  </a:lnTo>
                  <a:lnTo>
                    <a:pt x="8115299" y="1600199"/>
                  </a:lnTo>
                  <a:lnTo>
                    <a:pt x="266699" y="1600199"/>
                  </a:lnTo>
                  <a:lnTo>
                    <a:pt x="218761" y="1595903"/>
                  </a:lnTo>
                  <a:lnTo>
                    <a:pt x="173640" y="1583516"/>
                  </a:lnTo>
                  <a:lnTo>
                    <a:pt x="132092" y="1563791"/>
                  </a:lnTo>
                  <a:lnTo>
                    <a:pt x="94869" y="1537480"/>
                  </a:lnTo>
                  <a:lnTo>
                    <a:pt x="62725" y="1505337"/>
                  </a:lnTo>
                  <a:lnTo>
                    <a:pt x="36412" y="1468115"/>
                  </a:lnTo>
                  <a:lnTo>
                    <a:pt x="16685" y="1426566"/>
                  </a:lnTo>
                  <a:lnTo>
                    <a:pt x="4296" y="1381443"/>
                  </a:lnTo>
                  <a:lnTo>
                    <a:pt x="0" y="1333499"/>
                  </a:lnTo>
                  <a:lnTo>
                    <a:pt x="0" y="266699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3886200"/>
              <a:ext cx="8382000" cy="1447800"/>
            </a:xfrm>
            <a:custGeom>
              <a:avLst/>
              <a:gdLst/>
              <a:ahLst/>
              <a:cxnLst/>
              <a:rect l="l" t="t" r="r" b="b"/>
              <a:pathLst>
                <a:path w="8382000" h="1447800">
                  <a:moveTo>
                    <a:pt x="8140689" y="0"/>
                  </a:moveTo>
                  <a:lnTo>
                    <a:pt x="241304" y="0"/>
                  </a:lnTo>
                  <a:lnTo>
                    <a:pt x="192673" y="4903"/>
                  </a:lnTo>
                  <a:lnTo>
                    <a:pt x="147377" y="18968"/>
                  </a:lnTo>
                  <a:lnTo>
                    <a:pt x="106389" y="41220"/>
                  </a:lnTo>
                  <a:lnTo>
                    <a:pt x="70676" y="70690"/>
                  </a:lnTo>
                  <a:lnTo>
                    <a:pt x="41211" y="106405"/>
                  </a:lnTo>
                  <a:lnTo>
                    <a:pt x="18962" y="147393"/>
                  </a:lnTo>
                  <a:lnTo>
                    <a:pt x="4902" y="192683"/>
                  </a:lnTo>
                  <a:lnTo>
                    <a:pt x="0" y="241304"/>
                  </a:lnTo>
                  <a:lnTo>
                    <a:pt x="0" y="1206495"/>
                  </a:lnTo>
                  <a:lnTo>
                    <a:pt x="4902" y="1255116"/>
                  </a:lnTo>
                  <a:lnTo>
                    <a:pt x="18962" y="1300406"/>
                  </a:lnTo>
                  <a:lnTo>
                    <a:pt x="41211" y="1341394"/>
                  </a:lnTo>
                  <a:lnTo>
                    <a:pt x="70676" y="1377109"/>
                  </a:lnTo>
                  <a:lnTo>
                    <a:pt x="106389" y="1406579"/>
                  </a:lnTo>
                  <a:lnTo>
                    <a:pt x="147377" y="1428831"/>
                  </a:lnTo>
                  <a:lnTo>
                    <a:pt x="192673" y="1442895"/>
                  </a:lnTo>
                  <a:lnTo>
                    <a:pt x="241304" y="1447799"/>
                  </a:lnTo>
                  <a:lnTo>
                    <a:pt x="8140689" y="1447799"/>
                  </a:lnTo>
                  <a:lnTo>
                    <a:pt x="8189309" y="1442895"/>
                  </a:lnTo>
                  <a:lnTo>
                    <a:pt x="8234599" y="1428831"/>
                  </a:lnTo>
                  <a:lnTo>
                    <a:pt x="8275589" y="1406579"/>
                  </a:lnTo>
                  <a:lnTo>
                    <a:pt x="8311305" y="1377109"/>
                  </a:lnTo>
                  <a:lnTo>
                    <a:pt x="8340776" y="1341394"/>
                  </a:lnTo>
                  <a:lnTo>
                    <a:pt x="8363030" y="1300406"/>
                  </a:lnTo>
                  <a:lnTo>
                    <a:pt x="8377095" y="1255116"/>
                  </a:lnTo>
                  <a:lnTo>
                    <a:pt x="8381999" y="1206495"/>
                  </a:lnTo>
                  <a:lnTo>
                    <a:pt x="8381999" y="241304"/>
                  </a:lnTo>
                  <a:lnTo>
                    <a:pt x="8377095" y="192683"/>
                  </a:lnTo>
                  <a:lnTo>
                    <a:pt x="8363030" y="147393"/>
                  </a:lnTo>
                  <a:lnTo>
                    <a:pt x="8340776" y="106405"/>
                  </a:lnTo>
                  <a:lnTo>
                    <a:pt x="8311305" y="70690"/>
                  </a:lnTo>
                  <a:lnTo>
                    <a:pt x="8275589" y="41220"/>
                  </a:lnTo>
                  <a:lnTo>
                    <a:pt x="8234599" y="18968"/>
                  </a:lnTo>
                  <a:lnTo>
                    <a:pt x="8189309" y="4903"/>
                  </a:lnTo>
                  <a:lnTo>
                    <a:pt x="8140689" y="0"/>
                  </a:lnTo>
                  <a:close/>
                </a:path>
              </a:pathLst>
            </a:custGeom>
            <a:solidFill>
              <a:srgbClr val="AF0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3886200"/>
              <a:ext cx="8382000" cy="1447800"/>
            </a:xfrm>
            <a:custGeom>
              <a:avLst/>
              <a:gdLst/>
              <a:ahLst/>
              <a:cxnLst/>
              <a:rect l="l" t="t" r="r" b="b"/>
              <a:pathLst>
                <a:path w="8382000" h="1447800">
                  <a:moveTo>
                    <a:pt x="0" y="241304"/>
                  </a:moveTo>
                  <a:lnTo>
                    <a:pt x="4902" y="192683"/>
                  </a:lnTo>
                  <a:lnTo>
                    <a:pt x="18962" y="147393"/>
                  </a:lnTo>
                  <a:lnTo>
                    <a:pt x="41211" y="106405"/>
                  </a:lnTo>
                  <a:lnTo>
                    <a:pt x="70676" y="70690"/>
                  </a:lnTo>
                  <a:lnTo>
                    <a:pt x="106389" y="41220"/>
                  </a:lnTo>
                  <a:lnTo>
                    <a:pt x="147377" y="18968"/>
                  </a:lnTo>
                  <a:lnTo>
                    <a:pt x="192673" y="4903"/>
                  </a:lnTo>
                  <a:lnTo>
                    <a:pt x="241304" y="0"/>
                  </a:lnTo>
                  <a:lnTo>
                    <a:pt x="8140689" y="0"/>
                  </a:lnTo>
                  <a:lnTo>
                    <a:pt x="8189309" y="4903"/>
                  </a:lnTo>
                  <a:lnTo>
                    <a:pt x="8234599" y="18968"/>
                  </a:lnTo>
                  <a:lnTo>
                    <a:pt x="8275589" y="41220"/>
                  </a:lnTo>
                  <a:lnTo>
                    <a:pt x="8311305" y="70690"/>
                  </a:lnTo>
                  <a:lnTo>
                    <a:pt x="8340776" y="106405"/>
                  </a:lnTo>
                  <a:lnTo>
                    <a:pt x="8363030" y="147393"/>
                  </a:lnTo>
                  <a:lnTo>
                    <a:pt x="8377095" y="192683"/>
                  </a:lnTo>
                  <a:lnTo>
                    <a:pt x="8381999" y="241304"/>
                  </a:lnTo>
                  <a:lnTo>
                    <a:pt x="8381999" y="1206495"/>
                  </a:lnTo>
                  <a:lnTo>
                    <a:pt x="8377095" y="1255116"/>
                  </a:lnTo>
                  <a:lnTo>
                    <a:pt x="8363030" y="1300406"/>
                  </a:lnTo>
                  <a:lnTo>
                    <a:pt x="8340776" y="1341394"/>
                  </a:lnTo>
                  <a:lnTo>
                    <a:pt x="8311305" y="1377109"/>
                  </a:lnTo>
                  <a:lnTo>
                    <a:pt x="8275589" y="1406579"/>
                  </a:lnTo>
                  <a:lnTo>
                    <a:pt x="8234599" y="1428831"/>
                  </a:lnTo>
                  <a:lnTo>
                    <a:pt x="8189309" y="1442895"/>
                  </a:lnTo>
                  <a:lnTo>
                    <a:pt x="8140689" y="1447799"/>
                  </a:lnTo>
                  <a:lnTo>
                    <a:pt x="241304" y="1447799"/>
                  </a:lnTo>
                  <a:lnTo>
                    <a:pt x="192673" y="1442895"/>
                  </a:lnTo>
                  <a:lnTo>
                    <a:pt x="147377" y="1428831"/>
                  </a:lnTo>
                  <a:lnTo>
                    <a:pt x="106389" y="1406579"/>
                  </a:lnTo>
                  <a:lnTo>
                    <a:pt x="70676" y="1377109"/>
                  </a:lnTo>
                  <a:lnTo>
                    <a:pt x="41211" y="1341394"/>
                  </a:lnTo>
                  <a:lnTo>
                    <a:pt x="18962" y="1300406"/>
                  </a:lnTo>
                  <a:lnTo>
                    <a:pt x="4902" y="1255116"/>
                  </a:lnTo>
                  <a:lnTo>
                    <a:pt x="0" y="1206495"/>
                  </a:lnTo>
                  <a:lnTo>
                    <a:pt x="0" y="241304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5638800"/>
              <a:ext cx="8382000" cy="762000"/>
            </a:xfrm>
            <a:custGeom>
              <a:avLst/>
              <a:gdLst/>
              <a:ahLst/>
              <a:cxnLst/>
              <a:rect l="l" t="t" r="r" b="b"/>
              <a:pathLst>
                <a:path w="8382000" h="762000">
                  <a:moveTo>
                    <a:pt x="8254989" y="0"/>
                  </a:moveTo>
                  <a:lnTo>
                    <a:pt x="127004" y="0"/>
                  </a:lnTo>
                  <a:lnTo>
                    <a:pt x="77563" y="9979"/>
                  </a:lnTo>
                  <a:lnTo>
                    <a:pt x="37194" y="37194"/>
                  </a:lnTo>
                  <a:lnTo>
                    <a:pt x="9979" y="77563"/>
                  </a:lnTo>
                  <a:lnTo>
                    <a:pt x="0" y="127004"/>
                  </a:lnTo>
                  <a:lnTo>
                    <a:pt x="0" y="634995"/>
                  </a:lnTo>
                  <a:lnTo>
                    <a:pt x="9979" y="684436"/>
                  </a:lnTo>
                  <a:lnTo>
                    <a:pt x="37194" y="724805"/>
                  </a:lnTo>
                  <a:lnTo>
                    <a:pt x="77563" y="752020"/>
                  </a:lnTo>
                  <a:lnTo>
                    <a:pt x="127004" y="761999"/>
                  </a:lnTo>
                  <a:lnTo>
                    <a:pt x="8254989" y="761999"/>
                  </a:lnTo>
                  <a:lnTo>
                    <a:pt x="8304410" y="752020"/>
                  </a:lnTo>
                  <a:lnTo>
                    <a:pt x="8344783" y="724805"/>
                  </a:lnTo>
                  <a:lnTo>
                    <a:pt x="8372012" y="684436"/>
                  </a:lnTo>
                  <a:lnTo>
                    <a:pt x="8381999" y="634995"/>
                  </a:lnTo>
                  <a:lnTo>
                    <a:pt x="8381999" y="127004"/>
                  </a:lnTo>
                  <a:lnTo>
                    <a:pt x="8372012" y="77563"/>
                  </a:lnTo>
                  <a:lnTo>
                    <a:pt x="8344783" y="37194"/>
                  </a:lnTo>
                  <a:lnTo>
                    <a:pt x="8304410" y="9979"/>
                  </a:lnTo>
                  <a:lnTo>
                    <a:pt x="825498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" y="5638800"/>
              <a:ext cx="8382000" cy="762000"/>
            </a:xfrm>
            <a:custGeom>
              <a:avLst/>
              <a:gdLst/>
              <a:ahLst/>
              <a:cxnLst/>
              <a:rect l="l" t="t" r="r" b="b"/>
              <a:pathLst>
                <a:path w="8382000" h="762000">
                  <a:moveTo>
                    <a:pt x="0" y="127004"/>
                  </a:moveTo>
                  <a:lnTo>
                    <a:pt x="9979" y="77563"/>
                  </a:lnTo>
                  <a:lnTo>
                    <a:pt x="37194" y="37194"/>
                  </a:lnTo>
                  <a:lnTo>
                    <a:pt x="77563" y="9979"/>
                  </a:lnTo>
                  <a:lnTo>
                    <a:pt x="127004" y="0"/>
                  </a:lnTo>
                  <a:lnTo>
                    <a:pt x="8254989" y="0"/>
                  </a:lnTo>
                  <a:lnTo>
                    <a:pt x="8304410" y="9979"/>
                  </a:lnTo>
                  <a:lnTo>
                    <a:pt x="8344783" y="37194"/>
                  </a:lnTo>
                  <a:lnTo>
                    <a:pt x="8372012" y="77563"/>
                  </a:lnTo>
                  <a:lnTo>
                    <a:pt x="8381999" y="127004"/>
                  </a:lnTo>
                  <a:lnTo>
                    <a:pt x="8381999" y="634995"/>
                  </a:lnTo>
                  <a:lnTo>
                    <a:pt x="8372012" y="684436"/>
                  </a:lnTo>
                  <a:lnTo>
                    <a:pt x="8344783" y="724805"/>
                  </a:lnTo>
                  <a:lnTo>
                    <a:pt x="8304410" y="752020"/>
                  </a:lnTo>
                  <a:lnTo>
                    <a:pt x="8254989" y="761999"/>
                  </a:lnTo>
                  <a:lnTo>
                    <a:pt x="127004" y="761999"/>
                  </a:lnTo>
                  <a:lnTo>
                    <a:pt x="77563" y="752020"/>
                  </a:lnTo>
                  <a:lnTo>
                    <a:pt x="37194" y="724805"/>
                  </a:lnTo>
                  <a:lnTo>
                    <a:pt x="9979" y="684436"/>
                  </a:lnTo>
                  <a:lnTo>
                    <a:pt x="0" y="634995"/>
                  </a:lnTo>
                  <a:lnTo>
                    <a:pt x="0" y="127004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20924" y="2200779"/>
            <a:ext cx="7869555" cy="399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Meski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tak memberikan jawaban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berbunga-bunga,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apa  yang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diungkapkan Eliana tentang dirinya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menunjukkan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bahwa  dirinya terbuka,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ramah dan punya rasa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ingin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tahu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Corbel"/>
              <a:cs typeface="Corbel"/>
            </a:endParaRPr>
          </a:p>
          <a:p>
            <a:pPr>
              <a:spcBef>
                <a:spcPts val="20"/>
              </a:spcBef>
            </a:pPr>
            <a:endParaRPr sz="2300">
              <a:latin typeface="Corbel"/>
              <a:cs typeface="Corbel"/>
            </a:endParaRPr>
          </a:p>
          <a:p>
            <a:pPr marL="45720" marR="643890"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Jawaban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itu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cerdas dan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efektif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untuk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menggambarkan  bagaimana dia menyatakan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secara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implisit bahwa dirinya 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merasa layak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ditempatkan di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posisi yang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diincarnya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Corbel"/>
              <a:cs typeface="Corbel"/>
            </a:endParaRPr>
          </a:p>
          <a:p>
            <a:pPr>
              <a:spcBef>
                <a:spcPts val="30"/>
              </a:spcBef>
            </a:pPr>
            <a:endParaRPr sz="1950">
              <a:latin typeface="Corbel"/>
              <a:cs typeface="Corbel"/>
            </a:endParaRPr>
          </a:p>
          <a:p>
            <a:pPr marL="12700"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Cukup singkat, tapi menunjukkan optimisme yang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alamiah</a:t>
            </a:r>
            <a:endParaRPr sz="24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95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967" y="153359"/>
            <a:ext cx="476313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4985" algn="l"/>
              </a:tabLst>
            </a:pPr>
            <a:r>
              <a:rPr sz="4400" spc="-75" dirty="0">
                <a:solidFill>
                  <a:schemeClr val="tx1"/>
                </a:solidFill>
                <a:latin typeface="Consolas"/>
                <a:cs typeface="Consolas"/>
              </a:rPr>
              <a:t>Jenis</a:t>
            </a:r>
            <a:r>
              <a:rPr sz="4400" b="0" spc="-7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4400" spc="-90" dirty="0">
                <a:solidFill>
                  <a:schemeClr val="tx1"/>
                </a:solidFill>
                <a:latin typeface="Consolas"/>
                <a:cs typeface="Consolas"/>
              </a:rPr>
              <a:t>Pertanyaan</a:t>
            </a:r>
            <a:endParaRPr sz="44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24075" y="1133475"/>
            <a:ext cx="5200650" cy="1924050"/>
            <a:chOff x="600075" y="1133475"/>
            <a:chExt cx="5200650" cy="1924050"/>
          </a:xfrm>
        </p:grpSpPr>
        <p:sp>
          <p:nvSpPr>
            <p:cNvPr id="4" name="object 4"/>
            <p:cNvSpPr/>
            <p:nvPr/>
          </p:nvSpPr>
          <p:spPr>
            <a:xfrm>
              <a:off x="609600" y="11430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443465" y="0"/>
                  </a:moveTo>
                  <a:lnTo>
                    <a:pt x="4443465" y="247649"/>
                  </a:lnTo>
                  <a:lnTo>
                    <a:pt x="0" y="247649"/>
                  </a:lnTo>
                  <a:lnTo>
                    <a:pt x="0" y="1657349"/>
                  </a:lnTo>
                  <a:lnTo>
                    <a:pt x="4443465" y="1657349"/>
                  </a:lnTo>
                  <a:lnTo>
                    <a:pt x="4443465" y="1904999"/>
                  </a:lnTo>
                  <a:lnTo>
                    <a:pt x="5181599" y="952499"/>
                  </a:lnTo>
                  <a:lnTo>
                    <a:pt x="4443465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1430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0" y="247649"/>
                  </a:moveTo>
                  <a:lnTo>
                    <a:pt x="4443465" y="247649"/>
                  </a:lnTo>
                  <a:lnTo>
                    <a:pt x="4443465" y="0"/>
                  </a:lnTo>
                  <a:lnTo>
                    <a:pt x="5181599" y="952499"/>
                  </a:lnTo>
                  <a:lnTo>
                    <a:pt x="4443465" y="1904999"/>
                  </a:lnTo>
                  <a:lnTo>
                    <a:pt x="4443465" y="1657349"/>
                  </a:lnTo>
                  <a:lnTo>
                    <a:pt x="0" y="1657349"/>
                  </a:lnTo>
                  <a:lnTo>
                    <a:pt x="0" y="247649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64992" y="1505454"/>
            <a:ext cx="3775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775">
              <a:spcBef>
                <a:spcPts val="100"/>
              </a:spcBef>
            </a:pPr>
            <a:r>
              <a:rPr sz="3600" b="1" spc="-20" dirty="0">
                <a:latin typeface="Corbel"/>
                <a:cs typeface="Corbel"/>
              </a:rPr>
              <a:t>Pertanyaan </a:t>
            </a:r>
            <a:r>
              <a:rPr sz="3600" b="1" spc="-5" dirty="0">
                <a:latin typeface="Corbel"/>
                <a:cs typeface="Corbel"/>
              </a:rPr>
              <a:t>berupa  klarifikasi</a:t>
            </a:r>
            <a:r>
              <a:rPr sz="3600" b="1" spc="5" dirty="0">
                <a:latin typeface="Corbel"/>
                <a:cs typeface="Corbel"/>
              </a:rPr>
              <a:t> </a:t>
            </a:r>
            <a:r>
              <a:rPr sz="3600" b="1" spc="-5" dirty="0">
                <a:latin typeface="Corbel"/>
                <a:cs typeface="Corbel"/>
              </a:rPr>
              <a:t>fakta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24075" y="3114675"/>
            <a:ext cx="5200650" cy="1924050"/>
            <a:chOff x="600075" y="3114675"/>
            <a:chExt cx="5200650" cy="1924050"/>
          </a:xfrm>
        </p:grpSpPr>
        <p:sp>
          <p:nvSpPr>
            <p:cNvPr id="8" name="object 8"/>
            <p:cNvSpPr/>
            <p:nvPr/>
          </p:nvSpPr>
          <p:spPr>
            <a:xfrm>
              <a:off x="609600" y="31242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457699" y="0"/>
                  </a:moveTo>
                  <a:lnTo>
                    <a:pt x="4457699" y="262006"/>
                  </a:lnTo>
                  <a:lnTo>
                    <a:pt x="0" y="262006"/>
                  </a:lnTo>
                  <a:lnTo>
                    <a:pt x="0" y="1643003"/>
                  </a:lnTo>
                  <a:lnTo>
                    <a:pt x="4457699" y="1643003"/>
                  </a:lnTo>
                  <a:lnTo>
                    <a:pt x="4457699" y="1904999"/>
                  </a:lnTo>
                  <a:lnTo>
                    <a:pt x="5181599" y="952499"/>
                  </a:lnTo>
                  <a:lnTo>
                    <a:pt x="44576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31242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0" y="262006"/>
                  </a:moveTo>
                  <a:lnTo>
                    <a:pt x="4457699" y="262006"/>
                  </a:lnTo>
                  <a:lnTo>
                    <a:pt x="4457699" y="0"/>
                  </a:lnTo>
                  <a:lnTo>
                    <a:pt x="5181599" y="952499"/>
                  </a:lnTo>
                  <a:lnTo>
                    <a:pt x="4457699" y="1904999"/>
                  </a:lnTo>
                  <a:lnTo>
                    <a:pt x="4457699" y="1643003"/>
                  </a:lnTo>
                  <a:lnTo>
                    <a:pt x="0" y="1643003"/>
                  </a:lnTo>
                  <a:lnTo>
                    <a:pt x="0" y="262006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75362" y="3487290"/>
            <a:ext cx="3774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 marR="5080" indent="-930275">
              <a:spcBef>
                <a:spcPts val="100"/>
              </a:spcBef>
            </a:pPr>
            <a:r>
              <a:rPr sz="3600" b="1" spc="-20" dirty="0">
                <a:latin typeface="Corbel"/>
                <a:cs typeface="Corbel"/>
              </a:rPr>
              <a:t>Pertanyaan</a:t>
            </a:r>
            <a:r>
              <a:rPr sz="3600" b="1" spc="-70" dirty="0">
                <a:latin typeface="Corbel"/>
                <a:cs typeface="Corbel"/>
              </a:rPr>
              <a:t> </a:t>
            </a:r>
            <a:r>
              <a:rPr sz="3600" b="1" spc="-5" dirty="0">
                <a:latin typeface="Corbel"/>
                <a:cs typeface="Corbel"/>
              </a:rPr>
              <a:t>berupa  pendapat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24075" y="5095875"/>
            <a:ext cx="5200650" cy="1771650"/>
            <a:chOff x="600075" y="5095875"/>
            <a:chExt cx="5200650" cy="1771650"/>
          </a:xfrm>
        </p:grpSpPr>
        <p:sp>
          <p:nvSpPr>
            <p:cNvPr id="12" name="object 12"/>
            <p:cNvSpPr/>
            <p:nvPr/>
          </p:nvSpPr>
          <p:spPr>
            <a:xfrm>
              <a:off x="609600" y="5105399"/>
              <a:ext cx="5181600" cy="1752600"/>
            </a:xfrm>
            <a:custGeom>
              <a:avLst/>
              <a:gdLst/>
              <a:ahLst/>
              <a:cxnLst/>
              <a:rect l="l" t="t" r="r" b="b"/>
              <a:pathLst>
                <a:path w="5181600" h="1752600">
                  <a:moveTo>
                    <a:pt x="4453890" y="0"/>
                  </a:moveTo>
                  <a:lnTo>
                    <a:pt x="4453890" y="251460"/>
                  </a:lnTo>
                  <a:lnTo>
                    <a:pt x="0" y="251460"/>
                  </a:lnTo>
                  <a:lnTo>
                    <a:pt x="0" y="1577340"/>
                  </a:lnTo>
                  <a:lnTo>
                    <a:pt x="4453890" y="1577340"/>
                  </a:lnTo>
                  <a:lnTo>
                    <a:pt x="4453890" y="1752600"/>
                  </a:lnTo>
                  <a:lnTo>
                    <a:pt x="4514532" y="1752600"/>
                  </a:lnTo>
                  <a:lnTo>
                    <a:pt x="5181600" y="914400"/>
                  </a:lnTo>
                  <a:lnTo>
                    <a:pt x="44538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" y="5105400"/>
              <a:ext cx="5181600" cy="1752600"/>
            </a:xfrm>
            <a:custGeom>
              <a:avLst/>
              <a:gdLst/>
              <a:ahLst/>
              <a:cxnLst/>
              <a:rect l="l" t="t" r="r" b="b"/>
              <a:pathLst>
                <a:path w="5181600" h="1752600">
                  <a:moveTo>
                    <a:pt x="0" y="251459"/>
                  </a:moveTo>
                  <a:lnTo>
                    <a:pt x="4453889" y="251459"/>
                  </a:lnTo>
                  <a:lnTo>
                    <a:pt x="4453889" y="0"/>
                  </a:lnTo>
                  <a:lnTo>
                    <a:pt x="5181599" y="914399"/>
                  </a:lnTo>
                  <a:lnTo>
                    <a:pt x="4514532" y="1752599"/>
                  </a:lnTo>
                </a:path>
                <a:path w="5181600" h="1752600">
                  <a:moveTo>
                    <a:pt x="4453889" y="1752599"/>
                  </a:moveTo>
                  <a:lnTo>
                    <a:pt x="4453889" y="1577339"/>
                  </a:lnTo>
                  <a:lnTo>
                    <a:pt x="0" y="1577339"/>
                  </a:lnTo>
                  <a:lnTo>
                    <a:pt x="0" y="251459"/>
                  </a:lnTo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81172" y="5705043"/>
            <a:ext cx="3959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Pertanyaan</a:t>
            </a:r>
            <a:r>
              <a:rPr sz="36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rbel"/>
                <a:cs typeface="Corbel"/>
              </a:rPr>
              <a:t>jebakan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34275" y="1362075"/>
            <a:ext cx="2838450" cy="1619250"/>
            <a:chOff x="6010275" y="1362075"/>
            <a:chExt cx="2838450" cy="1619250"/>
          </a:xfrm>
        </p:grpSpPr>
        <p:sp>
          <p:nvSpPr>
            <p:cNvPr id="16" name="object 16"/>
            <p:cNvSpPr/>
            <p:nvPr/>
          </p:nvSpPr>
          <p:spPr>
            <a:xfrm>
              <a:off x="6019800" y="1371600"/>
              <a:ext cx="2819400" cy="1600200"/>
            </a:xfrm>
            <a:custGeom>
              <a:avLst/>
              <a:gdLst/>
              <a:ahLst/>
              <a:cxnLst/>
              <a:rect l="l" t="t" r="r" b="b"/>
              <a:pathLst>
                <a:path w="2819400" h="1600200">
                  <a:moveTo>
                    <a:pt x="2552699" y="0"/>
                  </a:moveTo>
                  <a:lnTo>
                    <a:pt x="266699" y="0"/>
                  </a:lnTo>
                  <a:lnTo>
                    <a:pt x="218756" y="4296"/>
                  </a:lnTo>
                  <a:lnTo>
                    <a:pt x="173633" y="16683"/>
                  </a:lnTo>
                  <a:lnTo>
                    <a:pt x="132084" y="36408"/>
                  </a:lnTo>
                  <a:lnTo>
                    <a:pt x="94862" y="62719"/>
                  </a:lnTo>
                  <a:lnTo>
                    <a:pt x="62719" y="94862"/>
                  </a:lnTo>
                  <a:lnTo>
                    <a:pt x="36408" y="132084"/>
                  </a:lnTo>
                  <a:lnTo>
                    <a:pt x="16683" y="173633"/>
                  </a:lnTo>
                  <a:lnTo>
                    <a:pt x="4296" y="218756"/>
                  </a:lnTo>
                  <a:lnTo>
                    <a:pt x="0" y="266699"/>
                  </a:lnTo>
                  <a:lnTo>
                    <a:pt x="0" y="1333499"/>
                  </a:lnTo>
                  <a:lnTo>
                    <a:pt x="4296" y="1381443"/>
                  </a:lnTo>
                  <a:lnTo>
                    <a:pt x="16683" y="1426566"/>
                  </a:lnTo>
                  <a:lnTo>
                    <a:pt x="36408" y="1468115"/>
                  </a:lnTo>
                  <a:lnTo>
                    <a:pt x="62719" y="1505337"/>
                  </a:lnTo>
                  <a:lnTo>
                    <a:pt x="94862" y="1537480"/>
                  </a:lnTo>
                  <a:lnTo>
                    <a:pt x="132084" y="1563791"/>
                  </a:lnTo>
                  <a:lnTo>
                    <a:pt x="173633" y="1583516"/>
                  </a:lnTo>
                  <a:lnTo>
                    <a:pt x="218756" y="1595903"/>
                  </a:lnTo>
                  <a:lnTo>
                    <a:pt x="266699" y="1600199"/>
                  </a:lnTo>
                  <a:lnTo>
                    <a:pt x="2552699" y="1600199"/>
                  </a:lnTo>
                  <a:lnTo>
                    <a:pt x="2600643" y="1595903"/>
                  </a:lnTo>
                  <a:lnTo>
                    <a:pt x="2645766" y="1583516"/>
                  </a:lnTo>
                  <a:lnTo>
                    <a:pt x="2687315" y="1563791"/>
                  </a:lnTo>
                  <a:lnTo>
                    <a:pt x="2724537" y="1537480"/>
                  </a:lnTo>
                  <a:lnTo>
                    <a:pt x="2756680" y="1505337"/>
                  </a:lnTo>
                  <a:lnTo>
                    <a:pt x="2782991" y="1468115"/>
                  </a:lnTo>
                  <a:lnTo>
                    <a:pt x="2802716" y="1426566"/>
                  </a:lnTo>
                  <a:lnTo>
                    <a:pt x="2815103" y="1381443"/>
                  </a:lnTo>
                  <a:lnTo>
                    <a:pt x="2819399" y="1333499"/>
                  </a:lnTo>
                  <a:lnTo>
                    <a:pt x="2819399" y="266699"/>
                  </a:lnTo>
                  <a:lnTo>
                    <a:pt x="2815103" y="218756"/>
                  </a:lnTo>
                  <a:lnTo>
                    <a:pt x="2802716" y="173633"/>
                  </a:lnTo>
                  <a:lnTo>
                    <a:pt x="2782991" y="132084"/>
                  </a:lnTo>
                  <a:lnTo>
                    <a:pt x="2756680" y="94862"/>
                  </a:lnTo>
                  <a:lnTo>
                    <a:pt x="2724537" y="62719"/>
                  </a:lnTo>
                  <a:lnTo>
                    <a:pt x="2687315" y="36408"/>
                  </a:lnTo>
                  <a:lnTo>
                    <a:pt x="2645766" y="16683"/>
                  </a:lnTo>
                  <a:lnTo>
                    <a:pt x="2600643" y="4296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9800" y="1371600"/>
              <a:ext cx="2819400" cy="1600200"/>
            </a:xfrm>
            <a:custGeom>
              <a:avLst/>
              <a:gdLst/>
              <a:ahLst/>
              <a:cxnLst/>
              <a:rect l="l" t="t" r="r" b="b"/>
              <a:pathLst>
                <a:path w="2819400" h="1600200">
                  <a:moveTo>
                    <a:pt x="0" y="266699"/>
                  </a:moveTo>
                  <a:lnTo>
                    <a:pt x="4296" y="218756"/>
                  </a:lnTo>
                  <a:lnTo>
                    <a:pt x="16683" y="173633"/>
                  </a:lnTo>
                  <a:lnTo>
                    <a:pt x="36408" y="132084"/>
                  </a:lnTo>
                  <a:lnTo>
                    <a:pt x="62719" y="94862"/>
                  </a:lnTo>
                  <a:lnTo>
                    <a:pt x="94862" y="62719"/>
                  </a:lnTo>
                  <a:lnTo>
                    <a:pt x="132084" y="36408"/>
                  </a:lnTo>
                  <a:lnTo>
                    <a:pt x="173633" y="16683"/>
                  </a:lnTo>
                  <a:lnTo>
                    <a:pt x="218756" y="4296"/>
                  </a:lnTo>
                  <a:lnTo>
                    <a:pt x="266699" y="0"/>
                  </a:lnTo>
                  <a:lnTo>
                    <a:pt x="2552699" y="0"/>
                  </a:lnTo>
                  <a:lnTo>
                    <a:pt x="2600643" y="4296"/>
                  </a:lnTo>
                  <a:lnTo>
                    <a:pt x="2645766" y="16683"/>
                  </a:lnTo>
                  <a:lnTo>
                    <a:pt x="2687315" y="36408"/>
                  </a:lnTo>
                  <a:lnTo>
                    <a:pt x="2724537" y="62719"/>
                  </a:lnTo>
                  <a:lnTo>
                    <a:pt x="2756680" y="94862"/>
                  </a:lnTo>
                  <a:lnTo>
                    <a:pt x="2782991" y="132084"/>
                  </a:lnTo>
                  <a:lnTo>
                    <a:pt x="2802716" y="173633"/>
                  </a:lnTo>
                  <a:lnTo>
                    <a:pt x="2815103" y="218756"/>
                  </a:lnTo>
                  <a:lnTo>
                    <a:pt x="2819399" y="266699"/>
                  </a:lnTo>
                  <a:lnTo>
                    <a:pt x="2819399" y="1333499"/>
                  </a:lnTo>
                  <a:lnTo>
                    <a:pt x="2815103" y="1381443"/>
                  </a:lnTo>
                  <a:lnTo>
                    <a:pt x="2802716" y="1426566"/>
                  </a:lnTo>
                  <a:lnTo>
                    <a:pt x="2782991" y="1468115"/>
                  </a:lnTo>
                  <a:lnTo>
                    <a:pt x="2756680" y="1505337"/>
                  </a:lnTo>
                  <a:lnTo>
                    <a:pt x="2724537" y="1537480"/>
                  </a:lnTo>
                  <a:lnTo>
                    <a:pt x="2687315" y="1563791"/>
                  </a:lnTo>
                  <a:lnTo>
                    <a:pt x="2645766" y="1583516"/>
                  </a:lnTo>
                  <a:lnTo>
                    <a:pt x="2600643" y="1595903"/>
                  </a:lnTo>
                  <a:lnTo>
                    <a:pt x="2552699" y="1600199"/>
                  </a:lnTo>
                  <a:lnTo>
                    <a:pt x="266699" y="1600199"/>
                  </a:lnTo>
                  <a:lnTo>
                    <a:pt x="218756" y="1595903"/>
                  </a:lnTo>
                  <a:lnTo>
                    <a:pt x="173633" y="1583516"/>
                  </a:lnTo>
                  <a:lnTo>
                    <a:pt x="132084" y="1563791"/>
                  </a:lnTo>
                  <a:lnTo>
                    <a:pt x="94862" y="1537480"/>
                  </a:lnTo>
                  <a:lnTo>
                    <a:pt x="62719" y="1505337"/>
                  </a:lnTo>
                  <a:lnTo>
                    <a:pt x="36408" y="1468115"/>
                  </a:lnTo>
                  <a:lnTo>
                    <a:pt x="16683" y="1426566"/>
                  </a:lnTo>
                  <a:lnTo>
                    <a:pt x="4296" y="1381443"/>
                  </a:lnTo>
                  <a:lnTo>
                    <a:pt x="0" y="1333499"/>
                  </a:lnTo>
                  <a:lnTo>
                    <a:pt x="0" y="266699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09895" y="1709746"/>
            <a:ext cx="1889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645" marR="5080" indent="-195580">
              <a:spcBef>
                <a:spcPts val="95"/>
              </a:spcBef>
            </a:pPr>
            <a:r>
              <a:rPr sz="2800" b="1" spc="-70" dirty="0">
                <a:latin typeface="Corbel"/>
                <a:cs typeface="Corbel"/>
              </a:rPr>
              <a:t>K</a:t>
            </a:r>
            <a:r>
              <a:rPr sz="2800" b="1" spc="-5" dirty="0">
                <a:latin typeface="Corbel"/>
                <a:cs typeface="Corbel"/>
              </a:rPr>
              <a:t>onsis</a:t>
            </a:r>
            <a:r>
              <a:rPr sz="2800" b="1" spc="-20" dirty="0">
                <a:latin typeface="Corbel"/>
                <a:cs typeface="Corbel"/>
              </a:rPr>
              <a:t>t</a:t>
            </a:r>
            <a:r>
              <a:rPr sz="2800" b="1" spc="-5" dirty="0">
                <a:latin typeface="Corbel"/>
                <a:cs typeface="Corbel"/>
              </a:rPr>
              <a:t>e</a:t>
            </a:r>
            <a:r>
              <a:rPr sz="2800" b="1" spc="-20" dirty="0">
                <a:latin typeface="Corbel"/>
                <a:cs typeface="Corbel"/>
              </a:rPr>
              <a:t>n</a:t>
            </a:r>
            <a:r>
              <a:rPr sz="2800" b="1" spc="-5" dirty="0">
                <a:latin typeface="Corbel"/>
                <a:cs typeface="Corbel"/>
              </a:rPr>
              <a:t>s</a:t>
            </a:r>
            <a:r>
              <a:rPr sz="2800" b="1" dirty="0">
                <a:latin typeface="Corbel"/>
                <a:cs typeface="Corbel"/>
              </a:rPr>
              <a:t>i</a:t>
            </a:r>
            <a:r>
              <a:rPr sz="2800" b="1" spc="-5" dirty="0">
                <a:latin typeface="Corbel"/>
                <a:cs typeface="Corbel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orbel"/>
                <a:cs typeface="Corbel"/>
              </a:rPr>
              <a:t>Kejujuran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58075" y="5019675"/>
            <a:ext cx="2914650" cy="1619250"/>
            <a:chOff x="5934075" y="5019675"/>
            <a:chExt cx="2914650" cy="1619250"/>
          </a:xfrm>
        </p:grpSpPr>
        <p:sp>
          <p:nvSpPr>
            <p:cNvPr id="20" name="object 20"/>
            <p:cNvSpPr/>
            <p:nvPr/>
          </p:nvSpPr>
          <p:spPr>
            <a:xfrm>
              <a:off x="5943600" y="5029200"/>
              <a:ext cx="2895600" cy="1600200"/>
            </a:xfrm>
            <a:custGeom>
              <a:avLst/>
              <a:gdLst/>
              <a:ahLst/>
              <a:cxnLst/>
              <a:rect l="l" t="t" r="r" b="b"/>
              <a:pathLst>
                <a:path w="2895600" h="1600200">
                  <a:moveTo>
                    <a:pt x="2628899" y="0"/>
                  </a:moveTo>
                  <a:lnTo>
                    <a:pt x="266699" y="0"/>
                  </a:lnTo>
                  <a:lnTo>
                    <a:pt x="218756" y="4296"/>
                  </a:lnTo>
                  <a:lnTo>
                    <a:pt x="173633" y="16682"/>
                  </a:lnTo>
                  <a:lnTo>
                    <a:pt x="132084" y="36407"/>
                  </a:lnTo>
                  <a:lnTo>
                    <a:pt x="94862" y="62717"/>
                  </a:lnTo>
                  <a:lnTo>
                    <a:pt x="62719" y="94859"/>
                  </a:lnTo>
                  <a:lnTo>
                    <a:pt x="36408" y="132081"/>
                  </a:lnTo>
                  <a:lnTo>
                    <a:pt x="16683" y="173631"/>
                  </a:lnTo>
                  <a:lnTo>
                    <a:pt x="4296" y="218754"/>
                  </a:lnTo>
                  <a:lnTo>
                    <a:pt x="0" y="266699"/>
                  </a:lnTo>
                  <a:lnTo>
                    <a:pt x="0" y="1333499"/>
                  </a:lnTo>
                  <a:lnTo>
                    <a:pt x="4296" y="1381438"/>
                  </a:lnTo>
                  <a:lnTo>
                    <a:pt x="16683" y="1426559"/>
                  </a:lnTo>
                  <a:lnTo>
                    <a:pt x="36408" y="1468107"/>
                  </a:lnTo>
                  <a:lnTo>
                    <a:pt x="62719" y="1505330"/>
                  </a:lnTo>
                  <a:lnTo>
                    <a:pt x="94862" y="1537474"/>
                  </a:lnTo>
                  <a:lnTo>
                    <a:pt x="132084" y="1563786"/>
                  </a:lnTo>
                  <a:lnTo>
                    <a:pt x="173633" y="1583514"/>
                  </a:lnTo>
                  <a:lnTo>
                    <a:pt x="218756" y="1595902"/>
                  </a:lnTo>
                  <a:lnTo>
                    <a:pt x="266699" y="1600199"/>
                  </a:lnTo>
                  <a:lnTo>
                    <a:pt x="2628899" y="1600199"/>
                  </a:lnTo>
                  <a:lnTo>
                    <a:pt x="2676843" y="1595902"/>
                  </a:lnTo>
                  <a:lnTo>
                    <a:pt x="2721966" y="1583514"/>
                  </a:lnTo>
                  <a:lnTo>
                    <a:pt x="2763515" y="1563786"/>
                  </a:lnTo>
                  <a:lnTo>
                    <a:pt x="2800737" y="1537474"/>
                  </a:lnTo>
                  <a:lnTo>
                    <a:pt x="2832880" y="1505330"/>
                  </a:lnTo>
                  <a:lnTo>
                    <a:pt x="2859191" y="1468107"/>
                  </a:lnTo>
                  <a:lnTo>
                    <a:pt x="2878916" y="1426559"/>
                  </a:lnTo>
                  <a:lnTo>
                    <a:pt x="2891303" y="1381438"/>
                  </a:lnTo>
                  <a:lnTo>
                    <a:pt x="2895599" y="1333499"/>
                  </a:lnTo>
                  <a:lnTo>
                    <a:pt x="2895599" y="266699"/>
                  </a:lnTo>
                  <a:lnTo>
                    <a:pt x="2891303" y="218754"/>
                  </a:lnTo>
                  <a:lnTo>
                    <a:pt x="2878916" y="173631"/>
                  </a:lnTo>
                  <a:lnTo>
                    <a:pt x="2859191" y="132081"/>
                  </a:lnTo>
                  <a:lnTo>
                    <a:pt x="2832880" y="94859"/>
                  </a:lnTo>
                  <a:lnTo>
                    <a:pt x="2800737" y="62717"/>
                  </a:lnTo>
                  <a:lnTo>
                    <a:pt x="2763515" y="36407"/>
                  </a:lnTo>
                  <a:lnTo>
                    <a:pt x="2721966" y="16682"/>
                  </a:lnTo>
                  <a:lnTo>
                    <a:pt x="2676843" y="4296"/>
                  </a:lnTo>
                  <a:lnTo>
                    <a:pt x="26288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3600" y="5029200"/>
              <a:ext cx="2895600" cy="1600200"/>
            </a:xfrm>
            <a:custGeom>
              <a:avLst/>
              <a:gdLst/>
              <a:ahLst/>
              <a:cxnLst/>
              <a:rect l="l" t="t" r="r" b="b"/>
              <a:pathLst>
                <a:path w="2895600" h="1600200">
                  <a:moveTo>
                    <a:pt x="0" y="266699"/>
                  </a:moveTo>
                  <a:lnTo>
                    <a:pt x="4296" y="218754"/>
                  </a:lnTo>
                  <a:lnTo>
                    <a:pt x="16683" y="173631"/>
                  </a:lnTo>
                  <a:lnTo>
                    <a:pt x="36408" y="132081"/>
                  </a:lnTo>
                  <a:lnTo>
                    <a:pt x="62719" y="94859"/>
                  </a:lnTo>
                  <a:lnTo>
                    <a:pt x="94862" y="62717"/>
                  </a:lnTo>
                  <a:lnTo>
                    <a:pt x="132084" y="36407"/>
                  </a:lnTo>
                  <a:lnTo>
                    <a:pt x="173633" y="16682"/>
                  </a:lnTo>
                  <a:lnTo>
                    <a:pt x="218756" y="4296"/>
                  </a:lnTo>
                  <a:lnTo>
                    <a:pt x="266699" y="0"/>
                  </a:lnTo>
                  <a:lnTo>
                    <a:pt x="2628899" y="0"/>
                  </a:lnTo>
                  <a:lnTo>
                    <a:pt x="2676843" y="4296"/>
                  </a:lnTo>
                  <a:lnTo>
                    <a:pt x="2721966" y="16682"/>
                  </a:lnTo>
                  <a:lnTo>
                    <a:pt x="2763515" y="36407"/>
                  </a:lnTo>
                  <a:lnTo>
                    <a:pt x="2800737" y="62717"/>
                  </a:lnTo>
                  <a:lnTo>
                    <a:pt x="2832880" y="94859"/>
                  </a:lnTo>
                  <a:lnTo>
                    <a:pt x="2859191" y="132081"/>
                  </a:lnTo>
                  <a:lnTo>
                    <a:pt x="2878916" y="173631"/>
                  </a:lnTo>
                  <a:lnTo>
                    <a:pt x="2891303" y="218754"/>
                  </a:lnTo>
                  <a:lnTo>
                    <a:pt x="2895599" y="266699"/>
                  </a:lnTo>
                  <a:lnTo>
                    <a:pt x="2895599" y="1333499"/>
                  </a:lnTo>
                  <a:lnTo>
                    <a:pt x="2891303" y="1381438"/>
                  </a:lnTo>
                  <a:lnTo>
                    <a:pt x="2878916" y="1426559"/>
                  </a:lnTo>
                  <a:lnTo>
                    <a:pt x="2859191" y="1468107"/>
                  </a:lnTo>
                  <a:lnTo>
                    <a:pt x="2832880" y="1505330"/>
                  </a:lnTo>
                  <a:lnTo>
                    <a:pt x="2800737" y="1537474"/>
                  </a:lnTo>
                  <a:lnTo>
                    <a:pt x="2763515" y="1563786"/>
                  </a:lnTo>
                  <a:lnTo>
                    <a:pt x="2721966" y="1583514"/>
                  </a:lnTo>
                  <a:lnTo>
                    <a:pt x="2676843" y="1595902"/>
                  </a:lnTo>
                  <a:lnTo>
                    <a:pt x="2628899" y="1600199"/>
                  </a:lnTo>
                  <a:lnTo>
                    <a:pt x="266699" y="1600199"/>
                  </a:lnTo>
                  <a:lnTo>
                    <a:pt x="218756" y="1595902"/>
                  </a:lnTo>
                  <a:lnTo>
                    <a:pt x="173633" y="1583514"/>
                  </a:lnTo>
                  <a:lnTo>
                    <a:pt x="132084" y="1563786"/>
                  </a:lnTo>
                  <a:lnTo>
                    <a:pt x="94862" y="1537474"/>
                  </a:lnTo>
                  <a:lnTo>
                    <a:pt x="62719" y="1505330"/>
                  </a:lnTo>
                  <a:lnTo>
                    <a:pt x="36408" y="1468107"/>
                  </a:lnTo>
                  <a:lnTo>
                    <a:pt x="16683" y="1426559"/>
                  </a:lnTo>
                  <a:lnTo>
                    <a:pt x="4296" y="1381438"/>
                  </a:lnTo>
                  <a:lnTo>
                    <a:pt x="0" y="1333499"/>
                  </a:lnTo>
                  <a:lnTo>
                    <a:pt x="0" y="266699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90668" y="5154928"/>
            <a:ext cx="16516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Menguji  </a:t>
            </a:r>
            <a:r>
              <a:rPr sz="2800" b="1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b="1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riusan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pelamar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34275" y="3190875"/>
            <a:ext cx="2838450" cy="1619250"/>
            <a:chOff x="6010275" y="3190875"/>
            <a:chExt cx="2838450" cy="1619250"/>
          </a:xfrm>
        </p:grpSpPr>
        <p:sp>
          <p:nvSpPr>
            <p:cNvPr id="24" name="object 24"/>
            <p:cNvSpPr/>
            <p:nvPr/>
          </p:nvSpPr>
          <p:spPr>
            <a:xfrm>
              <a:off x="6019800" y="3200400"/>
              <a:ext cx="2819400" cy="1600200"/>
            </a:xfrm>
            <a:custGeom>
              <a:avLst/>
              <a:gdLst/>
              <a:ahLst/>
              <a:cxnLst/>
              <a:rect l="l" t="t" r="r" b="b"/>
              <a:pathLst>
                <a:path w="2819400" h="1600200">
                  <a:moveTo>
                    <a:pt x="2552699" y="0"/>
                  </a:moveTo>
                  <a:lnTo>
                    <a:pt x="266699" y="0"/>
                  </a:lnTo>
                  <a:lnTo>
                    <a:pt x="218756" y="4296"/>
                  </a:lnTo>
                  <a:lnTo>
                    <a:pt x="173633" y="16683"/>
                  </a:lnTo>
                  <a:lnTo>
                    <a:pt x="132084" y="36408"/>
                  </a:lnTo>
                  <a:lnTo>
                    <a:pt x="94862" y="62719"/>
                  </a:lnTo>
                  <a:lnTo>
                    <a:pt x="62719" y="94862"/>
                  </a:lnTo>
                  <a:lnTo>
                    <a:pt x="36408" y="132084"/>
                  </a:lnTo>
                  <a:lnTo>
                    <a:pt x="16683" y="173633"/>
                  </a:lnTo>
                  <a:lnTo>
                    <a:pt x="4296" y="218756"/>
                  </a:lnTo>
                  <a:lnTo>
                    <a:pt x="0" y="266699"/>
                  </a:lnTo>
                  <a:lnTo>
                    <a:pt x="0" y="1333499"/>
                  </a:lnTo>
                  <a:lnTo>
                    <a:pt x="4296" y="1381445"/>
                  </a:lnTo>
                  <a:lnTo>
                    <a:pt x="16683" y="1426568"/>
                  </a:lnTo>
                  <a:lnTo>
                    <a:pt x="36408" y="1468118"/>
                  </a:lnTo>
                  <a:lnTo>
                    <a:pt x="62719" y="1505340"/>
                  </a:lnTo>
                  <a:lnTo>
                    <a:pt x="94862" y="1537482"/>
                  </a:lnTo>
                  <a:lnTo>
                    <a:pt x="132084" y="1563792"/>
                  </a:lnTo>
                  <a:lnTo>
                    <a:pt x="173633" y="1583517"/>
                  </a:lnTo>
                  <a:lnTo>
                    <a:pt x="218756" y="1595903"/>
                  </a:lnTo>
                  <a:lnTo>
                    <a:pt x="266699" y="1600199"/>
                  </a:lnTo>
                  <a:lnTo>
                    <a:pt x="2552699" y="1600199"/>
                  </a:lnTo>
                  <a:lnTo>
                    <a:pt x="2600643" y="1595903"/>
                  </a:lnTo>
                  <a:lnTo>
                    <a:pt x="2645766" y="1583517"/>
                  </a:lnTo>
                  <a:lnTo>
                    <a:pt x="2687315" y="1563792"/>
                  </a:lnTo>
                  <a:lnTo>
                    <a:pt x="2724537" y="1537482"/>
                  </a:lnTo>
                  <a:lnTo>
                    <a:pt x="2756680" y="1505340"/>
                  </a:lnTo>
                  <a:lnTo>
                    <a:pt x="2782991" y="1468118"/>
                  </a:lnTo>
                  <a:lnTo>
                    <a:pt x="2802716" y="1426568"/>
                  </a:lnTo>
                  <a:lnTo>
                    <a:pt x="2815103" y="1381445"/>
                  </a:lnTo>
                  <a:lnTo>
                    <a:pt x="2819399" y="1333499"/>
                  </a:lnTo>
                  <a:lnTo>
                    <a:pt x="2819399" y="266699"/>
                  </a:lnTo>
                  <a:lnTo>
                    <a:pt x="2815103" y="218756"/>
                  </a:lnTo>
                  <a:lnTo>
                    <a:pt x="2802716" y="173633"/>
                  </a:lnTo>
                  <a:lnTo>
                    <a:pt x="2782991" y="132084"/>
                  </a:lnTo>
                  <a:lnTo>
                    <a:pt x="2756680" y="94862"/>
                  </a:lnTo>
                  <a:lnTo>
                    <a:pt x="2724537" y="62719"/>
                  </a:lnTo>
                  <a:lnTo>
                    <a:pt x="2687315" y="36408"/>
                  </a:lnTo>
                  <a:lnTo>
                    <a:pt x="2645766" y="16683"/>
                  </a:lnTo>
                  <a:lnTo>
                    <a:pt x="2600643" y="4296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9800" y="3200400"/>
              <a:ext cx="2819400" cy="1600200"/>
            </a:xfrm>
            <a:custGeom>
              <a:avLst/>
              <a:gdLst/>
              <a:ahLst/>
              <a:cxnLst/>
              <a:rect l="l" t="t" r="r" b="b"/>
              <a:pathLst>
                <a:path w="2819400" h="1600200">
                  <a:moveTo>
                    <a:pt x="0" y="266699"/>
                  </a:moveTo>
                  <a:lnTo>
                    <a:pt x="4296" y="218756"/>
                  </a:lnTo>
                  <a:lnTo>
                    <a:pt x="16683" y="173633"/>
                  </a:lnTo>
                  <a:lnTo>
                    <a:pt x="36408" y="132084"/>
                  </a:lnTo>
                  <a:lnTo>
                    <a:pt x="62719" y="94862"/>
                  </a:lnTo>
                  <a:lnTo>
                    <a:pt x="94862" y="62719"/>
                  </a:lnTo>
                  <a:lnTo>
                    <a:pt x="132084" y="36408"/>
                  </a:lnTo>
                  <a:lnTo>
                    <a:pt x="173633" y="16683"/>
                  </a:lnTo>
                  <a:lnTo>
                    <a:pt x="218756" y="4296"/>
                  </a:lnTo>
                  <a:lnTo>
                    <a:pt x="266699" y="0"/>
                  </a:lnTo>
                  <a:lnTo>
                    <a:pt x="2552699" y="0"/>
                  </a:lnTo>
                  <a:lnTo>
                    <a:pt x="2600643" y="4296"/>
                  </a:lnTo>
                  <a:lnTo>
                    <a:pt x="2645766" y="16683"/>
                  </a:lnTo>
                  <a:lnTo>
                    <a:pt x="2687315" y="36408"/>
                  </a:lnTo>
                  <a:lnTo>
                    <a:pt x="2724537" y="62719"/>
                  </a:lnTo>
                  <a:lnTo>
                    <a:pt x="2756680" y="94862"/>
                  </a:lnTo>
                  <a:lnTo>
                    <a:pt x="2782991" y="132084"/>
                  </a:lnTo>
                  <a:lnTo>
                    <a:pt x="2802716" y="173633"/>
                  </a:lnTo>
                  <a:lnTo>
                    <a:pt x="2815103" y="218756"/>
                  </a:lnTo>
                  <a:lnTo>
                    <a:pt x="2819399" y="266699"/>
                  </a:lnTo>
                  <a:lnTo>
                    <a:pt x="2819399" y="1333499"/>
                  </a:lnTo>
                  <a:lnTo>
                    <a:pt x="2815103" y="1381445"/>
                  </a:lnTo>
                  <a:lnTo>
                    <a:pt x="2802716" y="1426568"/>
                  </a:lnTo>
                  <a:lnTo>
                    <a:pt x="2782991" y="1468118"/>
                  </a:lnTo>
                  <a:lnTo>
                    <a:pt x="2756680" y="1505340"/>
                  </a:lnTo>
                  <a:lnTo>
                    <a:pt x="2724537" y="1537482"/>
                  </a:lnTo>
                  <a:lnTo>
                    <a:pt x="2687315" y="1563792"/>
                  </a:lnTo>
                  <a:lnTo>
                    <a:pt x="2645766" y="1583517"/>
                  </a:lnTo>
                  <a:lnTo>
                    <a:pt x="2600643" y="1595903"/>
                  </a:lnTo>
                  <a:lnTo>
                    <a:pt x="2552699" y="1600199"/>
                  </a:lnTo>
                  <a:lnTo>
                    <a:pt x="266699" y="1600199"/>
                  </a:lnTo>
                  <a:lnTo>
                    <a:pt x="218756" y="1595903"/>
                  </a:lnTo>
                  <a:lnTo>
                    <a:pt x="173633" y="1583517"/>
                  </a:lnTo>
                  <a:lnTo>
                    <a:pt x="132084" y="1563792"/>
                  </a:lnTo>
                  <a:lnTo>
                    <a:pt x="94862" y="1537482"/>
                  </a:lnTo>
                  <a:lnTo>
                    <a:pt x="62719" y="1505340"/>
                  </a:lnTo>
                  <a:lnTo>
                    <a:pt x="36408" y="1468118"/>
                  </a:lnTo>
                  <a:lnTo>
                    <a:pt x="16683" y="1426568"/>
                  </a:lnTo>
                  <a:lnTo>
                    <a:pt x="4296" y="1381445"/>
                  </a:lnTo>
                  <a:lnTo>
                    <a:pt x="0" y="1333499"/>
                  </a:lnTo>
                  <a:lnTo>
                    <a:pt x="0" y="266699"/>
                  </a:lnTo>
                  <a:close/>
                </a:path>
              </a:pathLst>
            </a:custGeom>
            <a:ln w="19049">
              <a:solidFill>
                <a:srgbClr val="5C9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25135" y="3325746"/>
            <a:ext cx="1858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2800" b="1" spc="-5" dirty="0">
                <a:latin typeface="Corbel"/>
                <a:cs typeface="Corbel"/>
              </a:rPr>
              <a:t>Logika &amp;  </a:t>
            </a:r>
            <a:r>
              <a:rPr sz="2800" b="1" spc="-10" dirty="0">
                <a:latin typeface="Corbel"/>
                <a:cs typeface="Corbel"/>
              </a:rPr>
              <a:t>Sist</a:t>
            </a:r>
            <a:r>
              <a:rPr sz="2800" b="1" spc="-20" dirty="0">
                <a:latin typeface="Corbel"/>
                <a:cs typeface="Corbel"/>
              </a:rPr>
              <a:t>e</a:t>
            </a:r>
            <a:r>
              <a:rPr sz="2800" b="1" spc="-10" dirty="0">
                <a:latin typeface="Corbel"/>
                <a:cs typeface="Corbel"/>
              </a:rPr>
              <a:t>matika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orbel"/>
                <a:cs typeface="Corbel"/>
              </a:rPr>
              <a:t>berpikir</a:t>
            </a:r>
            <a:endParaRPr sz="28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750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26" y="170405"/>
            <a:ext cx="8169348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BA557F-6F08-4C08-8C99-C6C225932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0990" y="4456709"/>
            <a:ext cx="4734714" cy="1097607"/>
          </a:xfrm>
        </p:spPr>
        <p:txBody>
          <a:bodyPr/>
          <a:lstStyle/>
          <a:p>
            <a:r>
              <a:rPr lang="en-ID" dirty="0" smtClean="0"/>
              <a:t>Cara </a:t>
            </a:r>
            <a:r>
              <a:rPr lang="en-ID" dirty="0" err="1" smtClean="0"/>
              <a:t>Membuat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EBF4C0-64D5-4D1B-9940-E4EF08347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dirty="0" smtClean="0"/>
              <a:t>CURRICULUM VIATAE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58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568844"/>
            <a:ext cx="7848600" cy="614912"/>
          </a:xfrm>
          <a:prstGeom prst="rect">
            <a:avLst/>
          </a:prstGeom>
          <a:solidFill>
            <a:srgbClr val="6F2F9F"/>
          </a:solidFill>
          <a:ln w="19049">
            <a:solidFill>
              <a:srgbClr val="5C9829"/>
            </a:solidFill>
          </a:ln>
        </p:spPr>
        <p:txBody>
          <a:bodyPr vert="horz" wrap="square" lIns="0" tIns="182245" rIns="0" bIns="0" rtlCol="0" anchor="ctr">
            <a:spAutoFit/>
          </a:bodyPr>
          <a:lstStyle/>
          <a:p>
            <a:pPr marL="153035">
              <a:lnSpc>
                <a:spcPct val="100000"/>
              </a:lnSpc>
              <a:spcBef>
                <a:spcPts val="1435"/>
              </a:spcBef>
            </a:pP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Mengapa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anda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keluar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dari perusahaan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terdahulu?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600" y="1828800"/>
            <a:ext cx="8077200" cy="4800858"/>
            <a:chOff x="609600" y="1828800"/>
            <a:chExt cx="8077200" cy="4800858"/>
          </a:xfrm>
        </p:grpSpPr>
        <p:sp>
          <p:nvSpPr>
            <p:cNvPr id="4" name="object 4"/>
            <p:cNvSpPr/>
            <p:nvPr/>
          </p:nvSpPr>
          <p:spPr>
            <a:xfrm>
              <a:off x="609600" y="1828800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9"/>
                  </a:lnTo>
                  <a:lnTo>
                    <a:pt x="61426" y="28946"/>
                  </a:lnTo>
                  <a:lnTo>
                    <a:pt x="28948" y="61419"/>
                  </a:lnTo>
                  <a:lnTo>
                    <a:pt x="7649" y="102592"/>
                  </a:lnTo>
                  <a:lnTo>
                    <a:pt x="0" y="149992"/>
                  </a:lnTo>
                  <a:lnTo>
                    <a:pt x="0" y="1350142"/>
                  </a:lnTo>
                  <a:lnTo>
                    <a:pt x="7649" y="1397588"/>
                  </a:lnTo>
                  <a:lnTo>
                    <a:pt x="28948" y="1438767"/>
                  </a:lnTo>
                  <a:lnTo>
                    <a:pt x="61426" y="1471222"/>
                  </a:lnTo>
                  <a:lnTo>
                    <a:pt x="102611" y="1492496"/>
                  </a:lnTo>
                  <a:lnTo>
                    <a:pt x="150031" y="1500134"/>
                  </a:lnTo>
                  <a:lnTo>
                    <a:pt x="7927207" y="1500134"/>
                  </a:lnTo>
                  <a:lnTo>
                    <a:pt x="7974607" y="1492496"/>
                  </a:lnTo>
                  <a:lnTo>
                    <a:pt x="8015780" y="1471222"/>
                  </a:lnTo>
                  <a:lnTo>
                    <a:pt x="8048253" y="1438767"/>
                  </a:lnTo>
                  <a:lnTo>
                    <a:pt x="8069550" y="1397588"/>
                  </a:lnTo>
                  <a:lnTo>
                    <a:pt x="8077199" y="1350142"/>
                  </a:lnTo>
                  <a:lnTo>
                    <a:pt x="8077199" y="149992"/>
                  </a:lnTo>
                  <a:lnTo>
                    <a:pt x="8069550" y="102592"/>
                  </a:lnTo>
                  <a:lnTo>
                    <a:pt x="8048253" y="61419"/>
                  </a:lnTo>
                  <a:lnTo>
                    <a:pt x="8015780" y="28946"/>
                  </a:lnTo>
                  <a:lnTo>
                    <a:pt x="7974607" y="7649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828800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49992"/>
                  </a:moveTo>
                  <a:lnTo>
                    <a:pt x="7649" y="102592"/>
                  </a:lnTo>
                  <a:lnTo>
                    <a:pt x="28948" y="61419"/>
                  </a:lnTo>
                  <a:lnTo>
                    <a:pt x="61426" y="28946"/>
                  </a:lnTo>
                  <a:lnTo>
                    <a:pt x="102611" y="7649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9"/>
                  </a:lnTo>
                  <a:lnTo>
                    <a:pt x="8015780" y="28946"/>
                  </a:lnTo>
                  <a:lnTo>
                    <a:pt x="8048253" y="61419"/>
                  </a:lnTo>
                  <a:lnTo>
                    <a:pt x="8069550" y="102592"/>
                  </a:lnTo>
                  <a:lnTo>
                    <a:pt x="8077199" y="149992"/>
                  </a:lnTo>
                  <a:lnTo>
                    <a:pt x="8077199" y="1350142"/>
                  </a:lnTo>
                  <a:lnTo>
                    <a:pt x="8069550" y="1397588"/>
                  </a:lnTo>
                  <a:lnTo>
                    <a:pt x="8048253" y="1438767"/>
                  </a:lnTo>
                  <a:lnTo>
                    <a:pt x="8015780" y="1471222"/>
                  </a:lnTo>
                  <a:lnTo>
                    <a:pt x="7974607" y="1492496"/>
                  </a:lnTo>
                  <a:lnTo>
                    <a:pt x="7927207" y="1500134"/>
                  </a:lnTo>
                  <a:lnTo>
                    <a:pt x="150031" y="1500134"/>
                  </a:lnTo>
                  <a:lnTo>
                    <a:pt x="102611" y="1492496"/>
                  </a:lnTo>
                  <a:lnTo>
                    <a:pt x="61426" y="1471222"/>
                  </a:lnTo>
                  <a:lnTo>
                    <a:pt x="28948" y="1438767"/>
                  </a:lnTo>
                  <a:lnTo>
                    <a:pt x="7649" y="1397588"/>
                  </a:lnTo>
                  <a:lnTo>
                    <a:pt x="0" y="1350142"/>
                  </a:lnTo>
                  <a:lnTo>
                    <a:pt x="0" y="14999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" y="3479048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8"/>
                  </a:lnTo>
                  <a:lnTo>
                    <a:pt x="61426" y="28944"/>
                  </a:lnTo>
                  <a:lnTo>
                    <a:pt x="28948" y="61412"/>
                  </a:lnTo>
                  <a:lnTo>
                    <a:pt x="7649" y="102576"/>
                  </a:lnTo>
                  <a:lnTo>
                    <a:pt x="0" y="149961"/>
                  </a:lnTo>
                  <a:lnTo>
                    <a:pt x="0" y="1350126"/>
                  </a:lnTo>
                  <a:lnTo>
                    <a:pt x="7649" y="1397523"/>
                  </a:lnTo>
                  <a:lnTo>
                    <a:pt x="28948" y="1438693"/>
                  </a:lnTo>
                  <a:lnTo>
                    <a:pt x="61426" y="1471164"/>
                  </a:lnTo>
                  <a:lnTo>
                    <a:pt x="102611" y="1492461"/>
                  </a:lnTo>
                  <a:lnTo>
                    <a:pt x="150031" y="1500109"/>
                  </a:lnTo>
                  <a:lnTo>
                    <a:pt x="7927207" y="1500109"/>
                  </a:lnTo>
                  <a:lnTo>
                    <a:pt x="7974607" y="1492461"/>
                  </a:lnTo>
                  <a:lnTo>
                    <a:pt x="8015780" y="1471164"/>
                  </a:lnTo>
                  <a:lnTo>
                    <a:pt x="8048253" y="1438693"/>
                  </a:lnTo>
                  <a:lnTo>
                    <a:pt x="8069550" y="1397523"/>
                  </a:lnTo>
                  <a:lnTo>
                    <a:pt x="8077199" y="1350126"/>
                  </a:lnTo>
                  <a:lnTo>
                    <a:pt x="8077199" y="149961"/>
                  </a:lnTo>
                  <a:lnTo>
                    <a:pt x="8069550" y="102576"/>
                  </a:lnTo>
                  <a:lnTo>
                    <a:pt x="8048253" y="61412"/>
                  </a:lnTo>
                  <a:lnTo>
                    <a:pt x="8015780" y="28944"/>
                  </a:lnTo>
                  <a:lnTo>
                    <a:pt x="7974607" y="7648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0ED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3479048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49961"/>
                  </a:moveTo>
                  <a:lnTo>
                    <a:pt x="7649" y="102576"/>
                  </a:lnTo>
                  <a:lnTo>
                    <a:pt x="28948" y="61412"/>
                  </a:lnTo>
                  <a:lnTo>
                    <a:pt x="61426" y="28944"/>
                  </a:lnTo>
                  <a:lnTo>
                    <a:pt x="102611" y="7648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8"/>
                  </a:lnTo>
                  <a:lnTo>
                    <a:pt x="8015780" y="28944"/>
                  </a:lnTo>
                  <a:lnTo>
                    <a:pt x="8048253" y="61412"/>
                  </a:lnTo>
                  <a:lnTo>
                    <a:pt x="8069550" y="102576"/>
                  </a:lnTo>
                  <a:lnTo>
                    <a:pt x="8077199" y="149961"/>
                  </a:lnTo>
                  <a:lnTo>
                    <a:pt x="8077199" y="1350126"/>
                  </a:lnTo>
                  <a:lnTo>
                    <a:pt x="8069550" y="1397523"/>
                  </a:lnTo>
                  <a:lnTo>
                    <a:pt x="8048253" y="1438693"/>
                  </a:lnTo>
                  <a:lnTo>
                    <a:pt x="8015780" y="1471164"/>
                  </a:lnTo>
                  <a:lnTo>
                    <a:pt x="7974607" y="1492461"/>
                  </a:lnTo>
                  <a:lnTo>
                    <a:pt x="7927207" y="1500109"/>
                  </a:lnTo>
                  <a:lnTo>
                    <a:pt x="150031" y="1500109"/>
                  </a:lnTo>
                  <a:lnTo>
                    <a:pt x="102611" y="1492461"/>
                  </a:lnTo>
                  <a:lnTo>
                    <a:pt x="61426" y="1471164"/>
                  </a:lnTo>
                  <a:lnTo>
                    <a:pt x="28948" y="1438693"/>
                  </a:lnTo>
                  <a:lnTo>
                    <a:pt x="7649" y="1397523"/>
                  </a:lnTo>
                  <a:lnTo>
                    <a:pt x="0" y="1350126"/>
                  </a:lnTo>
                  <a:lnTo>
                    <a:pt x="0" y="14996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" y="5129153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9"/>
                  </a:lnTo>
                  <a:lnTo>
                    <a:pt x="61426" y="28953"/>
                  </a:lnTo>
                  <a:lnTo>
                    <a:pt x="28948" y="61444"/>
                  </a:lnTo>
                  <a:lnTo>
                    <a:pt x="7649" y="102653"/>
                  </a:lnTo>
                  <a:lnTo>
                    <a:pt x="0" y="150113"/>
                  </a:lnTo>
                  <a:lnTo>
                    <a:pt x="0" y="1350215"/>
                  </a:lnTo>
                  <a:lnTo>
                    <a:pt x="7649" y="1397635"/>
                  </a:lnTo>
                  <a:lnTo>
                    <a:pt x="28948" y="1438820"/>
                  </a:lnTo>
                  <a:lnTo>
                    <a:pt x="61426" y="1471298"/>
                  </a:lnTo>
                  <a:lnTo>
                    <a:pt x="102611" y="1492597"/>
                  </a:lnTo>
                  <a:lnTo>
                    <a:pt x="150031" y="1500246"/>
                  </a:lnTo>
                  <a:lnTo>
                    <a:pt x="7927207" y="1500246"/>
                  </a:lnTo>
                  <a:lnTo>
                    <a:pt x="7974607" y="1492597"/>
                  </a:lnTo>
                  <a:lnTo>
                    <a:pt x="8015780" y="1471298"/>
                  </a:lnTo>
                  <a:lnTo>
                    <a:pt x="8048253" y="1438820"/>
                  </a:lnTo>
                  <a:lnTo>
                    <a:pt x="8069550" y="1397635"/>
                  </a:lnTo>
                  <a:lnTo>
                    <a:pt x="8077199" y="1350215"/>
                  </a:lnTo>
                  <a:lnTo>
                    <a:pt x="8077199" y="150113"/>
                  </a:lnTo>
                  <a:lnTo>
                    <a:pt x="8069550" y="102653"/>
                  </a:lnTo>
                  <a:lnTo>
                    <a:pt x="8048253" y="61444"/>
                  </a:lnTo>
                  <a:lnTo>
                    <a:pt x="8015780" y="28953"/>
                  </a:lnTo>
                  <a:lnTo>
                    <a:pt x="7974607" y="7649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FE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" y="5129153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50113"/>
                  </a:moveTo>
                  <a:lnTo>
                    <a:pt x="7649" y="102653"/>
                  </a:lnTo>
                  <a:lnTo>
                    <a:pt x="28948" y="61444"/>
                  </a:lnTo>
                  <a:lnTo>
                    <a:pt x="61426" y="28953"/>
                  </a:lnTo>
                  <a:lnTo>
                    <a:pt x="102611" y="7649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9"/>
                  </a:lnTo>
                  <a:lnTo>
                    <a:pt x="8015780" y="28953"/>
                  </a:lnTo>
                  <a:lnTo>
                    <a:pt x="8048253" y="61444"/>
                  </a:lnTo>
                  <a:lnTo>
                    <a:pt x="8069550" y="102653"/>
                  </a:lnTo>
                  <a:lnTo>
                    <a:pt x="8077199" y="150113"/>
                  </a:lnTo>
                  <a:lnTo>
                    <a:pt x="8077199" y="1350215"/>
                  </a:lnTo>
                  <a:lnTo>
                    <a:pt x="8069550" y="1397635"/>
                  </a:lnTo>
                  <a:lnTo>
                    <a:pt x="8048253" y="1438820"/>
                  </a:lnTo>
                  <a:lnTo>
                    <a:pt x="8015780" y="1471298"/>
                  </a:lnTo>
                  <a:lnTo>
                    <a:pt x="7974607" y="1492597"/>
                  </a:lnTo>
                  <a:lnTo>
                    <a:pt x="7927207" y="1500246"/>
                  </a:lnTo>
                  <a:lnTo>
                    <a:pt x="150031" y="1500246"/>
                  </a:lnTo>
                  <a:lnTo>
                    <a:pt x="102611" y="1492597"/>
                  </a:lnTo>
                  <a:lnTo>
                    <a:pt x="61426" y="1471298"/>
                  </a:lnTo>
                  <a:lnTo>
                    <a:pt x="28948" y="1438820"/>
                  </a:lnTo>
                  <a:lnTo>
                    <a:pt x="7649" y="1397635"/>
                  </a:lnTo>
                  <a:lnTo>
                    <a:pt x="0" y="1350215"/>
                  </a:lnTo>
                  <a:lnTo>
                    <a:pt x="0" y="15011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50539" y="2034918"/>
            <a:ext cx="6008370" cy="44811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35"/>
              </a:spcBef>
            </a:pPr>
            <a:r>
              <a:rPr sz="2300" b="1" dirty="0">
                <a:latin typeface="Corbel"/>
                <a:cs typeface="Corbel"/>
              </a:rPr>
              <a:t>Jangan pernah </a:t>
            </a:r>
            <a:r>
              <a:rPr sz="2300" b="1" spc="-5" dirty="0">
                <a:latin typeface="Corbel"/>
                <a:cs typeface="Corbel"/>
              </a:rPr>
              <a:t>memberi </a:t>
            </a:r>
            <a:r>
              <a:rPr sz="2300" b="1" dirty="0">
                <a:latin typeface="Corbel"/>
                <a:cs typeface="Corbel"/>
              </a:rPr>
              <a:t>jawaban yang  </a:t>
            </a:r>
            <a:r>
              <a:rPr sz="2300" b="1" spc="-5" dirty="0">
                <a:latin typeface="Corbel"/>
                <a:cs typeface="Corbel"/>
              </a:rPr>
              <a:t>menjelekkan </a:t>
            </a:r>
            <a:r>
              <a:rPr sz="2300" b="1" spc="-5" dirty="0" err="1">
                <a:latin typeface="Corbel"/>
                <a:cs typeface="Corbel"/>
              </a:rPr>
              <a:t>tempat</a:t>
            </a:r>
            <a:r>
              <a:rPr sz="2300" b="1" spc="-5" dirty="0">
                <a:latin typeface="Corbel"/>
                <a:cs typeface="Corbel"/>
              </a:rPr>
              <a:t> </a:t>
            </a:r>
            <a:r>
              <a:rPr sz="2300" b="1" spc="-15" dirty="0">
                <a:latin typeface="Corbel"/>
                <a:cs typeface="Corbel"/>
              </a:rPr>
              <a:t>kerja </a:t>
            </a:r>
            <a:r>
              <a:rPr sz="2300" b="1" dirty="0">
                <a:latin typeface="Corbel"/>
                <a:cs typeface="Corbel"/>
              </a:rPr>
              <a:t>anda yang </a:t>
            </a:r>
            <a:r>
              <a:rPr sz="2300" b="1" spc="-5" dirty="0">
                <a:latin typeface="Corbel"/>
                <a:cs typeface="Corbel"/>
              </a:rPr>
              <a:t>lama </a:t>
            </a:r>
            <a:r>
              <a:rPr sz="2300" b="1" dirty="0">
                <a:latin typeface="Corbel"/>
                <a:cs typeface="Corbel"/>
              </a:rPr>
              <a:t>atau  apapun yang </a:t>
            </a:r>
            <a:r>
              <a:rPr sz="2300" b="1" spc="-5" dirty="0">
                <a:latin typeface="Corbel"/>
                <a:cs typeface="Corbel"/>
              </a:rPr>
              <a:t>konotasinya</a:t>
            </a:r>
            <a:r>
              <a:rPr sz="2300" b="1" spc="-85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negatif</a:t>
            </a:r>
            <a:endParaRPr sz="23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300" dirty="0">
              <a:latin typeface="Corbel"/>
              <a:cs typeface="Corbel"/>
            </a:endParaRPr>
          </a:p>
          <a:p>
            <a:pPr>
              <a:spcBef>
                <a:spcPts val="5"/>
              </a:spcBef>
            </a:pPr>
            <a:endParaRPr sz="3200" dirty="0">
              <a:latin typeface="Corbel"/>
              <a:cs typeface="Corbel"/>
            </a:endParaRPr>
          </a:p>
          <a:p>
            <a:pPr marL="161925" marR="152400" algn="ctr">
              <a:lnSpc>
                <a:spcPts val="2530"/>
              </a:lnSpc>
            </a:pPr>
            <a:r>
              <a:rPr sz="2300" b="1" spc="-5" dirty="0">
                <a:latin typeface="Corbel"/>
                <a:cs typeface="Corbel"/>
              </a:rPr>
              <a:t>“Saya </a:t>
            </a:r>
            <a:r>
              <a:rPr sz="2300" b="1" dirty="0">
                <a:latin typeface="Corbel"/>
                <a:cs typeface="Corbel"/>
              </a:rPr>
              <a:t>menginginkan ritme </a:t>
            </a:r>
            <a:r>
              <a:rPr sz="2300" b="1" spc="-15" dirty="0">
                <a:latin typeface="Corbel"/>
                <a:cs typeface="Corbel"/>
              </a:rPr>
              <a:t>kerja </a:t>
            </a:r>
            <a:r>
              <a:rPr sz="2300" b="1" dirty="0">
                <a:latin typeface="Corbel"/>
                <a:cs typeface="Corbel"/>
              </a:rPr>
              <a:t>yang</a:t>
            </a:r>
            <a:r>
              <a:rPr sz="2300" b="1" spc="-65" dirty="0">
                <a:latin typeface="Corbel"/>
                <a:cs typeface="Corbel"/>
              </a:rPr>
              <a:t> </a:t>
            </a:r>
            <a:r>
              <a:rPr sz="2300" b="1" spc="-5" dirty="0">
                <a:latin typeface="Corbel"/>
                <a:cs typeface="Corbel"/>
              </a:rPr>
              <a:t>teratur  </a:t>
            </a:r>
            <a:r>
              <a:rPr sz="2300" b="1" dirty="0">
                <a:latin typeface="Corbel"/>
                <a:cs typeface="Corbel"/>
              </a:rPr>
              <a:t>dan</a:t>
            </a:r>
            <a:r>
              <a:rPr sz="2300" b="1" spc="-20" dirty="0">
                <a:latin typeface="Corbel"/>
                <a:cs typeface="Corbel"/>
              </a:rPr>
              <a:t> </a:t>
            </a:r>
            <a:r>
              <a:rPr sz="2300" b="1" spc="-5" dirty="0">
                <a:latin typeface="Corbel"/>
                <a:cs typeface="Corbel"/>
              </a:rPr>
              <a:t>terjadwal”</a:t>
            </a:r>
            <a:endParaRPr sz="23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300" dirty="0">
              <a:latin typeface="Corbel"/>
              <a:cs typeface="Corbel"/>
            </a:endParaRPr>
          </a:p>
          <a:p>
            <a:pPr>
              <a:spcBef>
                <a:spcPts val="55"/>
              </a:spcBef>
            </a:pPr>
            <a:endParaRPr sz="2050" dirty="0">
              <a:latin typeface="Corbel"/>
              <a:cs typeface="Corbel"/>
            </a:endParaRPr>
          </a:p>
          <a:p>
            <a:pPr marL="47625" marR="38735" algn="ctr">
              <a:lnSpc>
                <a:spcPct val="91600"/>
              </a:lnSpc>
            </a:pPr>
            <a:r>
              <a:rPr sz="2300" b="1" spc="-5" dirty="0">
                <a:latin typeface="Corbel"/>
                <a:cs typeface="Corbel"/>
              </a:rPr>
              <a:t>“Saya tidak </a:t>
            </a:r>
            <a:r>
              <a:rPr sz="2300" b="1" dirty="0">
                <a:latin typeface="Corbel"/>
                <a:cs typeface="Corbel"/>
              </a:rPr>
              <a:t>suka </a:t>
            </a:r>
            <a:r>
              <a:rPr sz="2300" b="1" spc="-5" dirty="0">
                <a:latin typeface="Corbel"/>
                <a:cs typeface="Corbel"/>
              </a:rPr>
              <a:t>bos </a:t>
            </a:r>
            <a:r>
              <a:rPr sz="2300" b="1" dirty="0">
                <a:latin typeface="Corbel"/>
                <a:cs typeface="Corbel"/>
              </a:rPr>
              <a:t>saya karena dia</a:t>
            </a:r>
            <a:r>
              <a:rPr sz="2300" b="1" spc="-100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membuat  saya </a:t>
            </a:r>
            <a:r>
              <a:rPr sz="2300" b="1" spc="-10" dirty="0">
                <a:latin typeface="Corbel"/>
                <a:cs typeface="Corbel"/>
              </a:rPr>
              <a:t>jengkel </a:t>
            </a:r>
            <a:r>
              <a:rPr sz="2300" b="1" dirty="0">
                <a:latin typeface="Corbel"/>
                <a:cs typeface="Corbel"/>
              </a:rPr>
              <a:t>dengan </a:t>
            </a:r>
            <a:r>
              <a:rPr sz="2300" b="1" spc="-5" dirty="0">
                <a:latin typeface="Corbel"/>
                <a:cs typeface="Corbel"/>
              </a:rPr>
              <a:t>pekerjaan-pekerjaan  tambahan </a:t>
            </a:r>
            <a:r>
              <a:rPr sz="2300" b="1" dirty="0">
                <a:latin typeface="Corbel"/>
                <a:cs typeface="Corbel"/>
              </a:rPr>
              <a:t>dan itupun </a:t>
            </a:r>
            <a:r>
              <a:rPr sz="2300" b="1" spc="-5" dirty="0">
                <a:latin typeface="Corbel"/>
                <a:cs typeface="Corbel"/>
              </a:rPr>
              <a:t>tidak </a:t>
            </a:r>
            <a:r>
              <a:rPr sz="2300" b="1" dirty="0">
                <a:latin typeface="Corbel"/>
                <a:cs typeface="Corbel"/>
              </a:rPr>
              <a:t>membuat gaji saya  naik”</a:t>
            </a:r>
            <a:endParaRPr sz="2300" dirty="0">
              <a:latin typeface="Corbel"/>
              <a:cs typeface="Corbe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698377"/>
            <a:ext cx="1162050" cy="1108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22" y="1977675"/>
            <a:ext cx="1212453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01" y="5280756"/>
            <a:ext cx="1197298" cy="119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97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568844"/>
            <a:ext cx="4495800" cy="614912"/>
          </a:xfrm>
          <a:prstGeom prst="rect">
            <a:avLst/>
          </a:prstGeom>
          <a:solidFill>
            <a:srgbClr val="FFFF00"/>
          </a:solidFill>
          <a:ln w="19049">
            <a:solidFill>
              <a:srgbClr val="5C9829"/>
            </a:solidFill>
          </a:ln>
        </p:spPr>
        <p:txBody>
          <a:bodyPr vert="horz" wrap="square" lIns="0" tIns="18224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2800" spc="-10" dirty="0">
                <a:solidFill>
                  <a:srgbClr val="000000"/>
                </a:solidFill>
                <a:latin typeface="Corbel"/>
                <a:cs typeface="Corbel"/>
              </a:rPr>
              <a:t>Apa </a:t>
            </a:r>
            <a:r>
              <a:rPr sz="2800" spc="-15" dirty="0">
                <a:solidFill>
                  <a:srgbClr val="000000"/>
                </a:solidFill>
                <a:latin typeface="Corbel"/>
                <a:cs typeface="Corbel"/>
              </a:rPr>
              <a:t>Kelemahan</a:t>
            </a:r>
            <a:r>
              <a:rPr sz="2800" spc="-9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orbel"/>
                <a:cs typeface="Corbel"/>
              </a:rPr>
              <a:t>Anda?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13752" y="1785819"/>
            <a:ext cx="8097048" cy="2328981"/>
            <a:chOff x="589752" y="1785819"/>
            <a:chExt cx="8097048" cy="2328981"/>
          </a:xfrm>
        </p:grpSpPr>
        <p:sp>
          <p:nvSpPr>
            <p:cNvPr id="4" name="object 4"/>
            <p:cNvSpPr/>
            <p:nvPr/>
          </p:nvSpPr>
          <p:spPr>
            <a:xfrm>
              <a:off x="589752" y="1785819"/>
              <a:ext cx="8077200" cy="2286000"/>
            </a:xfrm>
            <a:custGeom>
              <a:avLst/>
              <a:gdLst/>
              <a:ahLst/>
              <a:cxnLst/>
              <a:rect l="l" t="t" r="r" b="b"/>
              <a:pathLst>
                <a:path w="8077200" h="2286000">
                  <a:moveTo>
                    <a:pt x="7848599" y="0"/>
                  </a:moveTo>
                  <a:lnTo>
                    <a:pt x="228551" y="0"/>
                  </a:lnTo>
                  <a:lnTo>
                    <a:pt x="182488" y="4644"/>
                  </a:lnTo>
                  <a:lnTo>
                    <a:pt x="139586" y="17965"/>
                  </a:lnTo>
                  <a:lnTo>
                    <a:pt x="100764" y="39042"/>
                  </a:lnTo>
                  <a:lnTo>
                    <a:pt x="66939" y="66956"/>
                  </a:lnTo>
                  <a:lnTo>
                    <a:pt x="39031" y="100789"/>
                  </a:lnTo>
                  <a:lnTo>
                    <a:pt x="17960" y="139620"/>
                  </a:lnTo>
                  <a:lnTo>
                    <a:pt x="4643" y="182530"/>
                  </a:lnTo>
                  <a:lnTo>
                    <a:pt x="0" y="228599"/>
                  </a:lnTo>
                  <a:lnTo>
                    <a:pt x="0" y="2056887"/>
                  </a:lnTo>
                  <a:lnTo>
                    <a:pt x="4643" y="2102955"/>
                  </a:lnTo>
                  <a:lnTo>
                    <a:pt x="17960" y="2145865"/>
                  </a:lnTo>
                  <a:lnTo>
                    <a:pt x="39031" y="2184695"/>
                  </a:lnTo>
                  <a:lnTo>
                    <a:pt x="66939" y="2218528"/>
                  </a:lnTo>
                  <a:lnTo>
                    <a:pt x="100764" y="2246443"/>
                  </a:lnTo>
                  <a:lnTo>
                    <a:pt x="139586" y="2267521"/>
                  </a:lnTo>
                  <a:lnTo>
                    <a:pt x="182488" y="2280843"/>
                  </a:lnTo>
                  <a:lnTo>
                    <a:pt x="228551" y="2285487"/>
                  </a:lnTo>
                  <a:lnTo>
                    <a:pt x="7848599" y="2285487"/>
                  </a:lnTo>
                  <a:lnTo>
                    <a:pt x="7894669" y="2280843"/>
                  </a:lnTo>
                  <a:lnTo>
                    <a:pt x="7937579" y="2267521"/>
                  </a:lnTo>
                  <a:lnTo>
                    <a:pt x="7976410" y="2246443"/>
                  </a:lnTo>
                  <a:lnTo>
                    <a:pt x="8010242" y="2218528"/>
                  </a:lnTo>
                  <a:lnTo>
                    <a:pt x="8038157" y="2184695"/>
                  </a:lnTo>
                  <a:lnTo>
                    <a:pt x="8059234" y="2145865"/>
                  </a:lnTo>
                  <a:lnTo>
                    <a:pt x="8072555" y="2102955"/>
                  </a:lnTo>
                  <a:lnTo>
                    <a:pt x="8077199" y="2056887"/>
                  </a:lnTo>
                  <a:lnTo>
                    <a:pt x="8077199" y="228599"/>
                  </a:lnTo>
                  <a:lnTo>
                    <a:pt x="8072555" y="182530"/>
                  </a:lnTo>
                  <a:lnTo>
                    <a:pt x="8059234" y="139620"/>
                  </a:lnTo>
                  <a:lnTo>
                    <a:pt x="8038157" y="100789"/>
                  </a:lnTo>
                  <a:lnTo>
                    <a:pt x="8010242" y="66956"/>
                  </a:lnTo>
                  <a:lnTo>
                    <a:pt x="7976410" y="39042"/>
                  </a:lnTo>
                  <a:lnTo>
                    <a:pt x="7937579" y="17965"/>
                  </a:lnTo>
                  <a:lnTo>
                    <a:pt x="7894669" y="4644"/>
                  </a:lnTo>
                  <a:lnTo>
                    <a:pt x="7848599" y="0"/>
                  </a:lnTo>
                  <a:close/>
                </a:path>
              </a:pathLst>
            </a:custGeom>
            <a:solidFill>
              <a:srgbClr val="728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828800"/>
              <a:ext cx="8077200" cy="2286000"/>
            </a:xfrm>
            <a:custGeom>
              <a:avLst/>
              <a:gdLst/>
              <a:ahLst/>
              <a:cxnLst/>
              <a:rect l="l" t="t" r="r" b="b"/>
              <a:pathLst>
                <a:path w="8077200" h="2286000">
                  <a:moveTo>
                    <a:pt x="0" y="228599"/>
                  </a:moveTo>
                  <a:lnTo>
                    <a:pt x="4643" y="182530"/>
                  </a:lnTo>
                  <a:lnTo>
                    <a:pt x="17960" y="139620"/>
                  </a:lnTo>
                  <a:lnTo>
                    <a:pt x="39031" y="100789"/>
                  </a:lnTo>
                  <a:lnTo>
                    <a:pt x="66939" y="66956"/>
                  </a:lnTo>
                  <a:lnTo>
                    <a:pt x="100764" y="39042"/>
                  </a:lnTo>
                  <a:lnTo>
                    <a:pt x="139586" y="17965"/>
                  </a:lnTo>
                  <a:lnTo>
                    <a:pt x="182488" y="4644"/>
                  </a:lnTo>
                  <a:lnTo>
                    <a:pt x="228551" y="0"/>
                  </a:lnTo>
                  <a:lnTo>
                    <a:pt x="7848599" y="0"/>
                  </a:lnTo>
                  <a:lnTo>
                    <a:pt x="7894669" y="4644"/>
                  </a:lnTo>
                  <a:lnTo>
                    <a:pt x="7937579" y="17965"/>
                  </a:lnTo>
                  <a:lnTo>
                    <a:pt x="7976410" y="39042"/>
                  </a:lnTo>
                  <a:lnTo>
                    <a:pt x="8010242" y="66956"/>
                  </a:lnTo>
                  <a:lnTo>
                    <a:pt x="8038157" y="100789"/>
                  </a:lnTo>
                  <a:lnTo>
                    <a:pt x="8059234" y="139620"/>
                  </a:lnTo>
                  <a:lnTo>
                    <a:pt x="8072555" y="182530"/>
                  </a:lnTo>
                  <a:lnTo>
                    <a:pt x="8077199" y="228599"/>
                  </a:lnTo>
                  <a:lnTo>
                    <a:pt x="8077199" y="2056887"/>
                  </a:lnTo>
                  <a:lnTo>
                    <a:pt x="8072555" y="2102955"/>
                  </a:lnTo>
                  <a:lnTo>
                    <a:pt x="8059234" y="2145865"/>
                  </a:lnTo>
                  <a:lnTo>
                    <a:pt x="8038157" y="2184695"/>
                  </a:lnTo>
                  <a:lnTo>
                    <a:pt x="8010242" y="2218528"/>
                  </a:lnTo>
                  <a:lnTo>
                    <a:pt x="7976410" y="2246443"/>
                  </a:lnTo>
                  <a:lnTo>
                    <a:pt x="7937579" y="2267521"/>
                  </a:lnTo>
                  <a:lnTo>
                    <a:pt x="7894669" y="2280843"/>
                  </a:lnTo>
                  <a:lnTo>
                    <a:pt x="7848599" y="2285487"/>
                  </a:lnTo>
                  <a:lnTo>
                    <a:pt x="228551" y="2285487"/>
                  </a:lnTo>
                  <a:lnTo>
                    <a:pt x="182488" y="2280843"/>
                  </a:lnTo>
                  <a:lnTo>
                    <a:pt x="139586" y="2267521"/>
                  </a:lnTo>
                  <a:lnTo>
                    <a:pt x="100764" y="2246443"/>
                  </a:lnTo>
                  <a:lnTo>
                    <a:pt x="66939" y="2218528"/>
                  </a:lnTo>
                  <a:lnTo>
                    <a:pt x="39031" y="2184695"/>
                  </a:lnTo>
                  <a:lnTo>
                    <a:pt x="17960" y="2145865"/>
                  </a:lnTo>
                  <a:lnTo>
                    <a:pt x="4643" y="2102955"/>
                  </a:lnTo>
                  <a:lnTo>
                    <a:pt x="0" y="2056887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75939" y="2694504"/>
            <a:ext cx="54724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“saya sering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telat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dan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lupa</a:t>
            </a:r>
            <a:r>
              <a:rPr sz="2900" b="1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waktu”</a:t>
            </a:r>
            <a:endParaRPr sz="2900" dirty="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33600" y="2057401"/>
            <a:ext cx="8077200" cy="4571369"/>
            <a:chOff x="609600" y="2057400"/>
            <a:chExt cx="8077200" cy="4571369"/>
          </a:xfrm>
        </p:grpSpPr>
        <p:sp>
          <p:nvSpPr>
            <p:cNvPr id="9" name="object 9"/>
            <p:cNvSpPr/>
            <p:nvPr/>
          </p:nvSpPr>
          <p:spPr>
            <a:xfrm>
              <a:off x="838151" y="2057400"/>
              <a:ext cx="1616075" cy="1828800"/>
            </a:xfrm>
            <a:custGeom>
              <a:avLst/>
              <a:gdLst/>
              <a:ahLst/>
              <a:cxnLst/>
              <a:rect l="l" t="t" r="r" b="b"/>
              <a:pathLst>
                <a:path w="1616075" h="1828800">
                  <a:moveTo>
                    <a:pt x="0" y="161543"/>
                  </a:moveTo>
                  <a:lnTo>
                    <a:pt x="5770" y="118579"/>
                  </a:lnTo>
                  <a:lnTo>
                    <a:pt x="22054" y="79984"/>
                  </a:lnTo>
                  <a:lnTo>
                    <a:pt x="47312" y="47293"/>
                  </a:lnTo>
                  <a:lnTo>
                    <a:pt x="80007" y="22042"/>
                  </a:lnTo>
                  <a:lnTo>
                    <a:pt x="118597" y="5766"/>
                  </a:lnTo>
                  <a:lnTo>
                    <a:pt x="161543" y="0"/>
                  </a:lnTo>
                  <a:lnTo>
                    <a:pt x="1453944" y="0"/>
                  </a:lnTo>
                  <a:lnTo>
                    <a:pt x="1496867" y="5766"/>
                  </a:lnTo>
                  <a:lnTo>
                    <a:pt x="1535450" y="22042"/>
                  </a:lnTo>
                  <a:lnTo>
                    <a:pt x="1568149" y="47293"/>
                  </a:lnTo>
                  <a:lnTo>
                    <a:pt x="1593418" y="79984"/>
                  </a:lnTo>
                  <a:lnTo>
                    <a:pt x="1609713" y="118579"/>
                  </a:lnTo>
                  <a:lnTo>
                    <a:pt x="1615488" y="161543"/>
                  </a:lnTo>
                  <a:lnTo>
                    <a:pt x="1615488" y="1666737"/>
                  </a:lnTo>
                  <a:lnTo>
                    <a:pt x="1609713" y="1709708"/>
                  </a:lnTo>
                  <a:lnTo>
                    <a:pt x="1593418" y="1748306"/>
                  </a:lnTo>
                  <a:lnTo>
                    <a:pt x="1568149" y="1780997"/>
                  </a:lnTo>
                  <a:lnTo>
                    <a:pt x="1535450" y="1806247"/>
                  </a:lnTo>
                  <a:lnTo>
                    <a:pt x="1496867" y="1822521"/>
                  </a:lnTo>
                  <a:lnTo>
                    <a:pt x="1453944" y="1828287"/>
                  </a:lnTo>
                  <a:lnTo>
                    <a:pt x="161543" y="1828287"/>
                  </a:lnTo>
                  <a:lnTo>
                    <a:pt x="118597" y="1822521"/>
                  </a:lnTo>
                  <a:lnTo>
                    <a:pt x="80007" y="1806247"/>
                  </a:lnTo>
                  <a:lnTo>
                    <a:pt x="47312" y="1780997"/>
                  </a:lnTo>
                  <a:lnTo>
                    <a:pt x="22054" y="1748306"/>
                  </a:lnTo>
                  <a:lnTo>
                    <a:pt x="5770" y="1709708"/>
                  </a:lnTo>
                  <a:lnTo>
                    <a:pt x="0" y="1666737"/>
                  </a:lnTo>
                  <a:lnTo>
                    <a:pt x="0" y="16154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4342769"/>
              <a:ext cx="8077200" cy="2286000"/>
            </a:xfrm>
            <a:custGeom>
              <a:avLst/>
              <a:gdLst/>
              <a:ahLst/>
              <a:cxnLst/>
              <a:rect l="l" t="t" r="r" b="b"/>
              <a:pathLst>
                <a:path w="8077200" h="2286000">
                  <a:moveTo>
                    <a:pt x="7848599" y="0"/>
                  </a:moveTo>
                  <a:lnTo>
                    <a:pt x="228551" y="0"/>
                  </a:lnTo>
                  <a:lnTo>
                    <a:pt x="182488" y="4644"/>
                  </a:lnTo>
                  <a:lnTo>
                    <a:pt x="139586" y="17965"/>
                  </a:lnTo>
                  <a:lnTo>
                    <a:pt x="100764" y="39043"/>
                  </a:lnTo>
                  <a:lnTo>
                    <a:pt x="66939" y="66959"/>
                  </a:lnTo>
                  <a:lnTo>
                    <a:pt x="39031" y="100792"/>
                  </a:lnTo>
                  <a:lnTo>
                    <a:pt x="17960" y="139622"/>
                  </a:lnTo>
                  <a:lnTo>
                    <a:pt x="4643" y="182532"/>
                  </a:lnTo>
                  <a:lnTo>
                    <a:pt x="0" y="228599"/>
                  </a:lnTo>
                  <a:lnTo>
                    <a:pt x="0" y="2056912"/>
                  </a:lnTo>
                  <a:lnTo>
                    <a:pt x="4643" y="2102974"/>
                  </a:lnTo>
                  <a:lnTo>
                    <a:pt x="17960" y="2145876"/>
                  </a:lnTo>
                  <a:lnTo>
                    <a:pt x="39031" y="2184699"/>
                  </a:lnTo>
                  <a:lnTo>
                    <a:pt x="66939" y="2218524"/>
                  </a:lnTo>
                  <a:lnTo>
                    <a:pt x="100764" y="2246432"/>
                  </a:lnTo>
                  <a:lnTo>
                    <a:pt x="139586" y="2267503"/>
                  </a:lnTo>
                  <a:lnTo>
                    <a:pt x="182488" y="2280820"/>
                  </a:lnTo>
                  <a:lnTo>
                    <a:pt x="228551" y="2285464"/>
                  </a:lnTo>
                  <a:lnTo>
                    <a:pt x="7848599" y="2285464"/>
                  </a:lnTo>
                  <a:lnTo>
                    <a:pt x="7894669" y="2280820"/>
                  </a:lnTo>
                  <a:lnTo>
                    <a:pt x="7937579" y="2267503"/>
                  </a:lnTo>
                  <a:lnTo>
                    <a:pt x="7976410" y="2246432"/>
                  </a:lnTo>
                  <a:lnTo>
                    <a:pt x="8010242" y="2218524"/>
                  </a:lnTo>
                  <a:lnTo>
                    <a:pt x="8038157" y="2184699"/>
                  </a:lnTo>
                  <a:lnTo>
                    <a:pt x="8059234" y="2145876"/>
                  </a:lnTo>
                  <a:lnTo>
                    <a:pt x="8072555" y="2102974"/>
                  </a:lnTo>
                  <a:lnTo>
                    <a:pt x="8077199" y="2056912"/>
                  </a:lnTo>
                  <a:lnTo>
                    <a:pt x="8077199" y="228599"/>
                  </a:lnTo>
                  <a:lnTo>
                    <a:pt x="8072555" y="182532"/>
                  </a:lnTo>
                  <a:lnTo>
                    <a:pt x="8059234" y="139622"/>
                  </a:lnTo>
                  <a:lnTo>
                    <a:pt x="8038157" y="100792"/>
                  </a:lnTo>
                  <a:lnTo>
                    <a:pt x="8010242" y="66959"/>
                  </a:lnTo>
                  <a:lnTo>
                    <a:pt x="7976410" y="39043"/>
                  </a:lnTo>
                  <a:lnTo>
                    <a:pt x="7937579" y="17965"/>
                  </a:lnTo>
                  <a:lnTo>
                    <a:pt x="7894669" y="4644"/>
                  </a:lnTo>
                  <a:lnTo>
                    <a:pt x="7848599" y="0"/>
                  </a:lnTo>
                  <a:close/>
                </a:path>
              </a:pathLst>
            </a:custGeom>
            <a:solidFill>
              <a:srgbClr val="1AB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" y="4342769"/>
              <a:ext cx="8077200" cy="2286000"/>
            </a:xfrm>
            <a:custGeom>
              <a:avLst/>
              <a:gdLst/>
              <a:ahLst/>
              <a:cxnLst/>
              <a:rect l="l" t="t" r="r" b="b"/>
              <a:pathLst>
                <a:path w="8077200" h="2286000">
                  <a:moveTo>
                    <a:pt x="0" y="228599"/>
                  </a:moveTo>
                  <a:lnTo>
                    <a:pt x="4643" y="182532"/>
                  </a:lnTo>
                  <a:lnTo>
                    <a:pt x="17960" y="139622"/>
                  </a:lnTo>
                  <a:lnTo>
                    <a:pt x="39031" y="100792"/>
                  </a:lnTo>
                  <a:lnTo>
                    <a:pt x="66939" y="66959"/>
                  </a:lnTo>
                  <a:lnTo>
                    <a:pt x="100764" y="39043"/>
                  </a:lnTo>
                  <a:lnTo>
                    <a:pt x="139586" y="17965"/>
                  </a:lnTo>
                  <a:lnTo>
                    <a:pt x="182488" y="4644"/>
                  </a:lnTo>
                  <a:lnTo>
                    <a:pt x="228551" y="0"/>
                  </a:lnTo>
                  <a:lnTo>
                    <a:pt x="7848599" y="0"/>
                  </a:lnTo>
                  <a:lnTo>
                    <a:pt x="7894669" y="4644"/>
                  </a:lnTo>
                  <a:lnTo>
                    <a:pt x="7937579" y="17965"/>
                  </a:lnTo>
                  <a:lnTo>
                    <a:pt x="7976410" y="39043"/>
                  </a:lnTo>
                  <a:lnTo>
                    <a:pt x="8010242" y="66959"/>
                  </a:lnTo>
                  <a:lnTo>
                    <a:pt x="8038157" y="100792"/>
                  </a:lnTo>
                  <a:lnTo>
                    <a:pt x="8059234" y="139622"/>
                  </a:lnTo>
                  <a:lnTo>
                    <a:pt x="8072555" y="182532"/>
                  </a:lnTo>
                  <a:lnTo>
                    <a:pt x="8077199" y="228599"/>
                  </a:lnTo>
                  <a:lnTo>
                    <a:pt x="8077199" y="2056912"/>
                  </a:lnTo>
                  <a:lnTo>
                    <a:pt x="8072555" y="2102974"/>
                  </a:lnTo>
                  <a:lnTo>
                    <a:pt x="8059234" y="2145876"/>
                  </a:lnTo>
                  <a:lnTo>
                    <a:pt x="8038157" y="2184699"/>
                  </a:lnTo>
                  <a:lnTo>
                    <a:pt x="8010242" y="2218524"/>
                  </a:lnTo>
                  <a:lnTo>
                    <a:pt x="7976410" y="2246432"/>
                  </a:lnTo>
                  <a:lnTo>
                    <a:pt x="7937579" y="2267503"/>
                  </a:lnTo>
                  <a:lnTo>
                    <a:pt x="7894669" y="2280820"/>
                  </a:lnTo>
                  <a:lnTo>
                    <a:pt x="7848599" y="2285464"/>
                  </a:lnTo>
                  <a:lnTo>
                    <a:pt x="228551" y="2285464"/>
                  </a:lnTo>
                  <a:lnTo>
                    <a:pt x="182488" y="2280820"/>
                  </a:lnTo>
                  <a:lnTo>
                    <a:pt x="139586" y="2267503"/>
                  </a:lnTo>
                  <a:lnTo>
                    <a:pt x="100764" y="2246432"/>
                  </a:lnTo>
                  <a:lnTo>
                    <a:pt x="66939" y="2218524"/>
                  </a:lnTo>
                  <a:lnTo>
                    <a:pt x="39031" y="2184699"/>
                  </a:lnTo>
                  <a:lnTo>
                    <a:pt x="17960" y="2145876"/>
                  </a:lnTo>
                  <a:lnTo>
                    <a:pt x="4643" y="2102974"/>
                  </a:lnTo>
                  <a:lnTo>
                    <a:pt x="0" y="2056912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75940" y="4399914"/>
            <a:ext cx="5963285" cy="20872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95"/>
              </a:spcBef>
            </a:pP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Jawablah lebih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taktis,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misalnya 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“kadang saya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memang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pelupa,</a:t>
            </a:r>
            <a:r>
              <a:rPr sz="29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tetapi  </a:t>
            </a:r>
            <a:r>
              <a:rPr sz="2900" b="1" spc="-5" dirty="0" err="1">
                <a:solidFill>
                  <a:srgbClr val="FFFFFF"/>
                </a:solidFill>
                <a:latin typeface="Corbel"/>
                <a:cs typeface="Corbel"/>
              </a:rPr>
              <a:t>beberapa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 waktu ini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sudah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membaik 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karena saya selalu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mencatat 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segalanya di </a:t>
            </a:r>
            <a:r>
              <a:rPr sz="2900" b="1" spc="-5" dirty="0">
                <a:solidFill>
                  <a:srgbClr val="FFFFFF"/>
                </a:solidFill>
                <a:latin typeface="Corbel"/>
                <a:cs typeface="Corbel"/>
              </a:rPr>
              <a:t>buku</a:t>
            </a:r>
            <a:r>
              <a:rPr sz="2900" b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900" b="1" dirty="0">
                <a:solidFill>
                  <a:srgbClr val="FFFFFF"/>
                </a:solidFill>
                <a:latin typeface="Corbel"/>
                <a:cs typeface="Corbel"/>
              </a:rPr>
              <a:t>agenda”</a:t>
            </a:r>
            <a:endParaRPr sz="2900" dirty="0">
              <a:latin typeface="Corbel"/>
              <a:cs typeface="Corbe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64" y="4708213"/>
            <a:ext cx="1542213" cy="147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89" y="2247900"/>
            <a:ext cx="1447088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90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1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9800" y="457200"/>
            <a:ext cx="7848600" cy="838200"/>
          </a:xfrm>
          <a:prstGeom prst="rect">
            <a:avLst/>
          </a:prstGeom>
          <a:solidFill>
            <a:srgbClr val="007DEA"/>
          </a:solidFill>
          <a:ln w="19049">
            <a:solidFill>
              <a:srgbClr val="5C98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20"/>
              </a:lnSpc>
            </a:pP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Sudah punya pacar? Ada niat menikah</a:t>
            </a:r>
            <a:r>
              <a:rPr sz="2800" b="1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dalam</a:t>
            </a:r>
            <a:endParaRPr sz="2800">
              <a:latin typeface="Corbel"/>
              <a:cs typeface="Corbel"/>
            </a:endParaRPr>
          </a:p>
          <a:p>
            <a:pPr marL="635" algn="ctr"/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waktu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dekat?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3600" y="1828800"/>
            <a:ext cx="8077200" cy="4800858"/>
            <a:chOff x="609600" y="1828800"/>
            <a:chExt cx="8077200" cy="4800858"/>
          </a:xfrm>
        </p:grpSpPr>
        <p:sp>
          <p:nvSpPr>
            <p:cNvPr id="5" name="object 5"/>
            <p:cNvSpPr/>
            <p:nvPr/>
          </p:nvSpPr>
          <p:spPr>
            <a:xfrm>
              <a:off x="609600" y="1828800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9"/>
                  </a:lnTo>
                  <a:lnTo>
                    <a:pt x="61426" y="28946"/>
                  </a:lnTo>
                  <a:lnTo>
                    <a:pt x="28948" y="61419"/>
                  </a:lnTo>
                  <a:lnTo>
                    <a:pt x="7649" y="102592"/>
                  </a:lnTo>
                  <a:lnTo>
                    <a:pt x="0" y="149992"/>
                  </a:lnTo>
                  <a:lnTo>
                    <a:pt x="0" y="1350142"/>
                  </a:lnTo>
                  <a:lnTo>
                    <a:pt x="7649" y="1397588"/>
                  </a:lnTo>
                  <a:lnTo>
                    <a:pt x="28948" y="1438767"/>
                  </a:lnTo>
                  <a:lnTo>
                    <a:pt x="61426" y="1471222"/>
                  </a:lnTo>
                  <a:lnTo>
                    <a:pt x="102611" y="1492496"/>
                  </a:lnTo>
                  <a:lnTo>
                    <a:pt x="150031" y="1500134"/>
                  </a:lnTo>
                  <a:lnTo>
                    <a:pt x="7927207" y="1500134"/>
                  </a:lnTo>
                  <a:lnTo>
                    <a:pt x="7974607" y="1492496"/>
                  </a:lnTo>
                  <a:lnTo>
                    <a:pt x="8015780" y="1471222"/>
                  </a:lnTo>
                  <a:lnTo>
                    <a:pt x="8048253" y="1438767"/>
                  </a:lnTo>
                  <a:lnTo>
                    <a:pt x="8069550" y="1397588"/>
                  </a:lnTo>
                  <a:lnTo>
                    <a:pt x="8077199" y="1350142"/>
                  </a:lnTo>
                  <a:lnTo>
                    <a:pt x="8077199" y="149992"/>
                  </a:lnTo>
                  <a:lnTo>
                    <a:pt x="8069550" y="102592"/>
                  </a:lnTo>
                  <a:lnTo>
                    <a:pt x="8048253" y="61419"/>
                  </a:lnTo>
                  <a:lnTo>
                    <a:pt x="8015780" y="28946"/>
                  </a:lnTo>
                  <a:lnTo>
                    <a:pt x="7974607" y="7649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EA157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28800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49992"/>
                  </a:moveTo>
                  <a:lnTo>
                    <a:pt x="7649" y="102592"/>
                  </a:lnTo>
                  <a:lnTo>
                    <a:pt x="28948" y="61419"/>
                  </a:lnTo>
                  <a:lnTo>
                    <a:pt x="61426" y="28946"/>
                  </a:lnTo>
                  <a:lnTo>
                    <a:pt x="102611" y="7649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9"/>
                  </a:lnTo>
                  <a:lnTo>
                    <a:pt x="8015780" y="28946"/>
                  </a:lnTo>
                  <a:lnTo>
                    <a:pt x="8048253" y="61419"/>
                  </a:lnTo>
                  <a:lnTo>
                    <a:pt x="8069550" y="102592"/>
                  </a:lnTo>
                  <a:lnTo>
                    <a:pt x="8077199" y="149992"/>
                  </a:lnTo>
                  <a:lnTo>
                    <a:pt x="8077199" y="1350142"/>
                  </a:lnTo>
                  <a:lnTo>
                    <a:pt x="8069550" y="1397588"/>
                  </a:lnTo>
                  <a:lnTo>
                    <a:pt x="8048253" y="1438767"/>
                  </a:lnTo>
                  <a:lnTo>
                    <a:pt x="8015780" y="1471222"/>
                  </a:lnTo>
                  <a:lnTo>
                    <a:pt x="7974607" y="1492496"/>
                  </a:lnTo>
                  <a:lnTo>
                    <a:pt x="7927207" y="1500134"/>
                  </a:lnTo>
                  <a:lnTo>
                    <a:pt x="150031" y="1500134"/>
                  </a:lnTo>
                  <a:lnTo>
                    <a:pt x="102611" y="1492496"/>
                  </a:lnTo>
                  <a:lnTo>
                    <a:pt x="61426" y="1471222"/>
                  </a:lnTo>
                  <a:lnTo>
                    <a:pt x="28948" y="1438767"/>
                  </a:lnTo>
                  <a:lnTo>
                    <a:pt x="7649" y="1397588"/>
                  </a:lnTo>
                  <a:lnTo>
                    <a:pt x="0" y="1350142"/>
                  </a:lnTo>
                  <a:lnTo>
                    <a:pt x="0" y="14999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607" y="1978792"/>
              <a:ext cx="1615415" cy="12001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9607" y="1978792"/>
              <a:ext cx="1615440" cy="1200150"/>
            </a:xfrm>
            <a:custGeom>
              <a:avLst/>
              <a:gdLst/>
              <a:ahLst/>
              <a:cxnLst/>
              <a:rect l="l" t="t" r="r" b="b"/>
              <a:pathLst>
                <a:path w="1615439" h="1200150">
                  <a:moveTo>
                    <a:pt x="0" y="119999"/>
                  </a:moveTo>
                  <a:lnTo>
                    <a:pt x="9433" y="73282"/>
                  </a:lnTo>
                  <a:lnTo>
                    <a:pt x="35156" y="35139"/>
                  </a:lnTo>
                  <a:lnTo>
                    <a:pt x="73305" y="9427"/>
                  </a:lnTo>
                  <a:lnTo>
                    <a:pt x="120014" y="0"/>
                  </a:lnTo>
                  <a:lnTo>
                    <a:pt x="1495400" y="0"/>
                  </a:lnTo>
                  <a:lnTo>
                    <a:pt x="1542120" y="9427"/>
                  </a:lnTo>
                  <a:lnTo>
                    <a:pt x="1580268" y="35139"/>
                  </a:lnTo>
                  <a:lnTo>
                    <a:pt x="1605985" y="73282"/>
                  </a:lnTo>
                  <a:lnTo>
                    <a:pt x="1615415" y="119999"/>
                  </a:lnTo>
                  <a:lnTo>
                    <a:pt x="1615415" y="1080119"/>
                  </a:lnTo>
                  <a:lnTo>
                    <a:pt x="1605985" y="1126842"/>
                  </a:lnTo>
                  <a:lnTo>
                    <a:pt x="1580268" y="1164995"/>
                  </a:lnTo>
                  <a:lnTo>
                    <a:pt x="1542120" y="1190717"/>
                  </a:lnTo>
                  <a:lnTo>
                    <a:pt x="1495400" y="1200149"/>
                  </a:lnTo>
                  <a:lnTo>
                    <a:pt x="120014" y="1200149"/>
                  </a:lnTo>
                  <a:lnTo>
                    <a:pt x="73305" y="1190717"/>
                  </a:lnTo>
                  <a:lnTo>
                    <a:pt x="35156" y="1164995"/>
                  </a:lnTo>
                  <a:lnTo>
                    <a:pt x="9433" y="1126842"/>
                  </a:lnTo>
                  <a:lnTo>
                    <a:pt x="0" y="1080119"/>
                  </a:lnTo>
                  <a:lnTo>
                    <a:pt x="0" y="1199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3479048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8"/>
                  </a:lnTo>
                  <a:lnTo>
                    <a:pt x="61426" y="28944"/>
                  </a:lnTo>
                  <a:lnTo>
                    <a:pt x="28948" y="61412"/>
                  </a:lnTo>
                  <a:lnTo>
                    <a:pt x="7649" y="102576"/>
                  </a:lnTo>
                  <a:lnTo>
                    <a:pt x="0" y="149961"/>
                  </a:lnTo>
                  <a:lnTo>
                    <a:pt x="0" y="1350126"/>
                  </a:lnTo>
                  <a:lnTo>
                    <a:pt x="7649" y="1397523"/>
                  </a:lnTo>
                  <a:lnTo>
                    <a:pt x="28948" y="1438693"/>
                  </a:lnTo>
                  <a:lnTo>
                    <a:pt x="61426" y="1471164"/>
                  </a:lnTo>
                  <a:lnTo>
                    <a:pt x="102611" y="1492461"/>
                  </a:lnTo>
                  <a:lnTo>
                    <a:pt x="150031" y="1500109"/>
                  </a:lnTo>
                  <a:lnTo>
                    <a:pt x="7927207" y="1500109"/>
                  </a:lnTo>
                  <a:lnTo>
                    <a:pt x="7974607" y="1492461"/>
                  </a:lnTo>
                  <a:lnTo>
                    <a:pt x="8015780" y="1471164"/>
                  </a:lnTo>
                  <a:lnTo>
                    <a:pt x="8048253" y="1438693"/>
                  </a:lnTo>
                  <a:lnTo>
                    <a:pt x="8069550" y="1397523"/>
                  </a:lnTo>
                  <a:lnTo>
                    <a:pt x="8077199" y="1350126"/>
                  </a:lnTo>
                  <a:lnTo>
                    <a:pt x="8077199" y="149961"/>
                  </a:lnTo>
                  <a:lnTo>
                    <a:pt x="8069550" y="102576"/>
                  </a:lnTo>
                  <a:lnTo>
                    <a:pt x="8048253" y="61412"/>
                  </a:lnTo>
                  <a:lnTo>
                    <a:pt x="8015780" y="28944"/>
                  </a:lnTo>
                  <a:lnTo>
                    <a:pt x="7974607" y="7648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EA157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3479048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49961"/>
                  </a:moveTo>
                  <a:lnTo>
                    <a:pt x="7649" y="102576"/>
                  </a:lnTo>
                  <a:lnTo>
                    <a:pt x="28948" y="61412"/>
                  </a:lnTo>
                  <a:lnTo>
                    <a:pt x="61426" y="28944"/>
                  </a:lnTo>
                  <a:lnTo>
                    <a:pt x="102611" y="7648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8"/>
                  </a:lnTo>
                  <a:lnTo>
                    <a:pt x="8015780" y="28944"/>
                  </a:lnTo>
                  <a:lnTo>
                    <a:pt x="8048253" y="61412"/>
                  </a:lnTo>
                  <a:lnTo>
                    <a:pt x="8069550" y="102576"/>
                  </a:lnTo>
                  <a:lnTo>
                    <a:pt x="8077199" y="149961"/>
                  </a:lnTo>
                  <a:lnTo>
                    <a:pt x="8077199" y="1350126"/>
                  </a:lnTo>
                  <a:lnTo>
                    <a:pt x="8069550" y="1397523"/>
                  </a:lnTo>
                  <a:lnTo>
                    <a:pt x="8048253" y="1438693"/>
                  </a:lnTo>
                  <a:lnTo>
                    <a:pt x="8015780" y="1471164"/>
                  </a:lnTo>
                  <a:lnTo>
                    <a:pt x="7974607" y="1492461"/>
                  </a:lnTo>
                  <a:lnTo>
                    <a:pt x="7927207" y="1500109"/>
                  </a:lnTo>
                  <a:lnTo>
                    <a:pt x="150031" y="1500109"/>
                  </a:lnTo>
                  <a:lnTo>
                    <a:pt x="102611" y="1492461"/>
                  </a:lnTo>
                  <a:lnTo>
                    <a:pt x="61426" y="1471164"/>
                  </a:lnTo>
                  <a:lnTo>
                    <a:pt x="28948" y="1438693"/>
                  </a:lnTo>
                  <a:lnTo>
                    <a:pt x="7649" y="1397523"/>
                  </a:lnTo>
                  <a:lnTo>
                    <a:pt x="0" y="1350126"/>
                  </a:lnTo>
                  <a:lnTo>
                    <a:pt x="0" y="14996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" y="5129153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7927207" y="0"/>
                  </a:moveTo>
                  <a:lnTo>
                    <a:pt x="150031" y="0"/>
                  </a:lnTo>
                  <a:lnTo>
                    <a:pt x="102611" y="7649"/>
                  </a:lnTo>
                  <a:lnTo>
                    <a:pt x="61426" y="28953"/>
                  </a:lnTo>
                  <a:lnTo>
                    <a:pt x="28948" y="61444"/>
                  </a:lnTo>
                  <a:lnTo>
                    <a:pt x="7649" y="102653"/>
                  </a:lnTo>
                  <a:lnTo>
                    <a:pt x="0" y="150113"/>
                  </a:lnTo>
                  <a:lnTo>
                    <a:pt x="0" y="1350215"/>
                  </a:lnTo>
                  <a:lnTo>
                    <a:pt x="7649" y="1397635"/>
                  </a:lnTo>
                  <a:lnTo>
                    <a:pt x="28948" y="1438820"/>
                  </a:lnTo>
                  <a:lnTo>
                    <a:pt x="61426" y="1471298"/>
                  </a:lnTo>
                  <a:lnTo>
                    <a:pt x="102611" y="1492597"/>
                  </a:lnTo>
                  <a:lnTo>
                    <a:pt x="150031" y="1500246"/>
                  </a:lnTo>
                  <a:lnTo>
                    <a:pt x="7927207" y="1500246"/>
                  </a:lnTo>
                  <a:lnTo>
                    <a:pt x="7974607" y="1492597"/>
                  </a:lnTo>
                  <a:lnTo>
                    <a:pt x="8015780" y="1471298"/>
                  </a:lnTo>
                  <a:lnTo>
                    <a:pt x="8048253" y="1438820"/>
                  </a:lnTo>
                  <a:lnTo>
                    <a:pt x="8069550" y="1397635"/>
                  </a:lnTo>
                  <a:lnTo>
                    <a:pt x="8077199" y="1350215"/>
                  </a:lnTo>
                  <a:lnTo>
                    <a:pt x="8077199" y="150113"/>
                  </a:lnTo>
                  <a:lnTo>
                    <a:pt x="8069550" y="102653"/>
                  </a:lnTo>
                  <a:lnTo>
                    <a:pt x="8048253" y="61444"/>
                  </a:lnTo>
                  <a:lnTo>
                    <a:pt x="8015780" y="28953"/>
                  </a:lnTo>
                  <a:lnTo>
                    <a:pt x="7974607" y="7649"/>
                  </a:lnTo>
                  <a:lnTo>
                    <a:pt x="7927207" y="0"/>
                  </a:lnTo>
                  <a:close/>
                </a:path>
              </a:pathLst>
            </a:custGeom>
            <a:solidFill>
              <a:srgbClr val="EA15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" y="5129153"/>
              <a:ext cx="8077200" cy="1500505"/>
            </a:xfrm>
            <a:custGeom>
              <a:avLst/>
              <a:gdLst/>
              <a:ahLst/>
              <a:cxnLst/>
              <a:rect l="l" t="t" r="r" b="b"/>
              <a:pathLst>
                <a:path w="8077200" h="1500504">
                  <a:moveTo>
                    <a:pt x="0" y="150113"/>
                  </a:moveTo>
                  <a:lnTo>
                    <a:pt x="7649" y="102653"/>
                  </a:lnTo>
                  <a:lnTo>
                    <a:pt x="28948" y="61444"/>
                  </a:lnTo>
                  <a:lnTo>
                    <a:pt x="61426" y="28953"/>
                  </a:lnTo>
                  <a:lnTo>
                    <a:pt x="102611" y="7649"/>
                  </a:lnTo>
                  <a:lnTo>
                    <a:pt x="150031" y="0"/>
                  </a:lnTo>
                  <a:lnTo>
                    <a:pt x="7927207" y="0"/>
                  </a:lnTo>
                  <a:lnTo>
                    <a:pt x="7974607" y="7649"/>
                  </a:lnTo>
                  <a:lnTo>
                    <a:pt x="8015780" y="28953"/>
                  </a:lnTo>
                  <a:lnTo>
                    <a:pt x="8048253" y="61444"/>
                  </a:lnTo>
                  <a:lnTo>
                    <a:pt x="8069550" y="102653"/>
                  </a:lnTo>
                  <a:lnTo>
                    <a:pt x="8077199" y="150113"/>
                  </a:lnTo>
                  <a:lnTo>
                    <a:pt x="8077199" y="1350215"/>
                  </a:lnTo>
                  <a:lnTo>
                    <a:pt x="8069550" y="1397635"/>
                  </a:lnTo>
                  <a:lnTo>
                    <a:pt x="8048253" y="1438820"/>
                  </a:lnTo>
                  <a:lnTo>
                    <a:pt x="8015780" y="1471298"/>
                  </a:lnTo>
                  <a:lnTo>
                    <a:pt x="7974607" y="1492597"/>
                  </a:lnTo>
                  <a:lnTo>
                    <a:pt x="7927207" y="1500246"/>
                  </a:lnTo>
                  <a:lnTo>
                    <a:pt x="150031" y="1500246"/>
                  </a:lnTo>
                  <a:lnTo>
                    <a:pt x="102611" y="1492597"/>
                  </a:lnTo>
                  <a:lnTo>
                    <a:pt x="61426" y="1471298"/>
                  </a:lnTo>
                  <a:lnTo>
                    <a:pt x="28948" y="1438820"/>
                  </a:lnTo>
                  <a:lnTo>
                    <a:pt x="7649" y="1397635"/>
                  </a:lnTo>
                  <a:lnTo>
                    <a:pt x="0" y="1350215"/>
                  </a:lnTo>
                  <a:lnTo>
                    <a:pt x="0" y="15011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42920" y="2034918"/>
            <a:ext cx="6023610" cy="43199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6830" marR="27940" indent="635" algn="ctr">
              <a:lnSpc>
                <a:spcPct val="91600"/>
              </a:lnSpc>
              <a:spcBef>
                <a:spcPts val="335"/>
              </a:spcBef>
            </a:pPr>
            <a:r>
              <a:rPr sz="2300" b="1" spc="-10" dirty="0">
                <a:solidFill>
                  <a:srgbClr val="FFFFFF"/>
                </a:solidFill>
                <a:latin typeface="Corbel"/>
                <a:cs typeface="Corbel"/>
              </a:rPr>
              <a:t>Perusahaan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ingin diyakinkan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bahwa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calon 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karyawannya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hanya akan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fokus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pada</a:t>
            </a:r>
            <a:r>
              <a:rPr sz="23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orbel"/>
                <a:cs typeface="Corbel"/>
              </a:rPr>
              <a:t>pekerjaan 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mereka, terutama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pada awal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masa</a:t>
            </a:r>
            <a:r>
              <a:rPr sz="2300" b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spc="-15" dirty="0">
                <a:solidFill>
                  <a:srgbClr val="FFFFFF"/>
                </a:solidFill>
                <a:latin typeface="Corbel"/>
                <a:cs typeface="Corbel"/>
              </a:rPr>
              <a:t>kerja</a:t>
            </a:r>
            <a:endParaRPr sz="23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300" dirty="0">
              <a:latin typeface="Corbel"/>
              <a:cs typeface="Corbel"/>
            </a:endParaRPr>
          </a:p>
          <a:p>
            <a:pPr>
              <a:spcBef>
                <a:spcPts val="35"/>
              </a:spcBef>
            </a:pPr>
            <a:endParaRPr sz="2950" dirty="0">
              <a:latin typeface="Corbel"/>
              <a:cs typeface="Corbel"/>
            </a:endParaRPr>
          </a:p>
          <a:p>
            <a:pPr marL="1270" algn="ctr">
              <a:lnSpc>
                <a:spcPts val="2645"/>
              </a:lnSpc>
            </a:pP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“Sudah,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rencananya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kami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akan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menikah</a:t>
            </a:r>
            <a:r>
              <a:rPr sz="23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akhir</a:t>
            </a:r>
            <a:endParaRPr sz="2300" dirty="0">
              <a:latin typeface="Corbel"/>
              <a:cs typeface="Corbel"/>
            </a:endParaRPr>
          </a:p>
          <a:p>
            <a:pPr marL="228600" algn="ctr">
              <a:lnSpc>
                <a:spcPts val="2645"/>
              </a:lnSpc>
            </a:pP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tahun</a:t>
            </a:r>
            <a:r>
              <a:rPr sz="23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spc="5" dirty="0">
                <a:solidFill>
                  <a:srgbClr val="FFFFFF"/>
                </a:solidFill>
                <a:latin typeface="Corbel"/>
                <a:cs typeface="Corbel"/>
              </a:rPr>
              <a:t>ini”</a:t>
            </a:r>
            <a:endParaRPr sz="23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300" dirty="0">
              <a:latin typeface="Corbel"/>
              <a:cs typeface="Corbel"/>
            </a:endParaRPr>
          </a:p>
          <a:p>
            <a:pPr>
              <a:spcBef>
                <a:spcPts val="5"/>
              </a:spcBef>
            </a:pPr>
            <a:endParaRPr sz="3200" dirty="0">
              <a:latin typeface="Corbel"/>
              <a:cs typeface="Corbel"/>
            </a:endParaRPr>
          </a:p>
          <a:p>
            <a:pPr marL="12065" marR="5080" algn="ctr">
              <a:lnSpc>
                <a:spcPts val="2530"/>
              </a:lnSpc>
            </a:pP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“Sudah,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tapi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sebenarnya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saya ingin</a:t>
            </a:r>
            <a:r>
              <a:rPr sz="2300" b="1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mempunyai  pengalaman </a:t>
            </a:r>
            <a:r>
              <a:rPr sz="2300" b="1" spc="-15" dirty="0">
                <a:solidFill>
                  <a:srgbClr val="FFFFFF"/>
                </a:solidFill>
                <a:latin typeface="Corbel"/>
                <a:cs typeface="Corbel"/>
              </a:rPr>
              <a:t>kerja </a:t>
            </a: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yang cukup</a:t>
            </a:r>
            <a:r>
              <a:rPr sz="23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sebelum</a:t>
            </a:r>
            <a:endParaRPr sz="2300" dirty="0">
              <a:latin typeface="Corbel"/>
              <a:cs typeface="Corbel"/>
            </a:endParaRPr>
          </a:p>
          <a:p>
            <a:pPr marL="1645285">
              <a:lnSpc>
                <a:spcPts val="2475"/>
              </a:lnSpc>
            </a:pPr>
            <a:r>
              <a:rPr sz="2300" b="1" dirty="0">
                <a:solidFill>
                  <a:srgbClr val="FFFFFF"/>
                </a:solidFill>
                <a:latin typeface="Corbel"/>
                <a:cs typeface="Corbel"/>
              </a:rPr>
              <a:t>memutuskan untuk</a:t>
            </a:r>
            <a:r>
              <a:rPr sz="23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orbel"/>
                <a:cs typeface="Corbel"/>
              </a:rPr>
              <a:t>menikah”</a:t>
            </a:r>
            <a:endParaRPr sz="2300" dirty="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74083" y="5269741"/>
            <a:ext cx="1634489" cy="1219200"/>
            <a:chOff x="750082" y="5269741"/>
            <a:chExt cx="1634489" cy="1219200"/>
          </a:xfrm>
        </p:grpSpPr>
        <p:sp>
          <p:nvSpPr>
            <p:cNvPr id="17" name="object 17"/>
            <p:cNvSpPr/>
            <p:nvPr/>
          </p:nvSpPr>
          <p:spPr>
            <a:xfrm>
              <a:off x="759607" y="5279266"/>
              <a:ext cx="1615415" cy="1200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9607" y="5279266"/>
              <a:ext cx="1615440" cy="1200150"/>
            </a:xfrm>
            <a:custGeom>
              <a:avLst/>
              <a:gdLst/>
              <a:ahLst/>
              <a:cxnLst/>
              <a:rect l="l" t="t" r="r" b="b"/>
              <a:pathLst>
                <a:path w="1615439" h="1200150">
                  <a:moveTo>
                    <a:pt x="0" y="120014"/>
                  </a:moveTo>
                  <a:lnTo>
                    <a:pt x="9433" y="73294"/>
                  </a:lnTo>
                  <a:lnTo>
                    <a:pt x="35156" y="35147"/>
                  </a:lnTo>
                  <a:lnTo>
                    <a:pt x="73305" y="9429"/>
                  </a:lnTo>
                  <a:lnTo>
                    <a:pt x="120014" y="0"/>
                  </a:lnTo>
                  <a:lnTo>
                    <a:pt x="1495400" y="0"/>
                  </a:lnTo>
                  <a:lnTo>
                    <a:pt x="1542120" y="9429"/>
                  </a:lnTo>
                  <a:lnTo>
                    <a:pt x="1580268" y="35147"/>
                  </a:lnTo>
                  <a:lnTo>
                    <a:pt x="1605985" y="73294"/>
                  </a:lnTo>
                  <a:lnTo>
                    <a:pt x="1615415" y="120014"/>
                  </a:lnTo>
                  <a:lnTo>
                    <a:pt x="1615415" y="1080086"/>
                  </a:lnTo>
                  <a:lnTo>
                    <a:pt x="1605985" y="1126801"/>
                  </a:lnTo>
                  <a:lnTo>
                    <a:pt x="1580268" y="1164949"/>
                  </a:lnTo>
                  <a:lnTo>
                    <a:pt x="1542120" y="1190669"/>
                  </a:lnTo>
                  <a:lnTo>
                    <a:pt x="1495400" y="1200101"/>
                  </a:lnTo>
                  <a:lnTo>
                    <a:pt x="120014" y="1200101"/>
                  </a:lnTo>
                  <a:lnTo>
                    <a:pt x="73305" y="1190669"/>
                  </a:lnTo>
                  <a:lnTo>
                    <a:pt x="35156" y="1164949"/>
                  </a:lnTo>
                  <a:lnTo>
                    <a:pt x="9433" y="1126801"/>
                  </a:lnTo>
                  <a:lnTo>
                    <a:pt x="0" y="1080086"/>
                  </a:lnTo>
                  <a:lnTo>
                    <a:pt x="0" y="12001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611" y="3632496"/>
            <a:ext cx="1197298" cy="119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11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6655" y="1120639"/>
            <a:ext cx="4814600" cy="5542096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spc="-13" dirty="0" err="1">
                <a:latin typeface="Tahoma"/>
                <a:cs typeface="Tahoma"/>
              </a:rPr>
              <a:t>Sebuah</a:t>
            </a:r>
            <a:r>
              <a:rPr lang="en-US" sz="2663" spc="-13" dirty="0">
                <a:latin typeface="Tahoma"/>
                <a:cs typeface="Tahoma"/>
              </a:rPr>
              <a:t> </a:t>
            </a:r>
            <a:r>
              <a:rPr lang="en-US" sz="2663" spc="-13" dirty="0" err="1">
                <a:latin typeface="Tahoma"/>
                <a:cs typeface="Tahoma"/>
              </a:rPr>
              <a:t>ucapan</a:t>
            </a:r>
            <a:r>
              <a:rPr lang="en-US" sz="2663" spc="-13" dirty="0">
                <a:latin typeface="Tahoma"/>
                <a:cs typeface="Tahoma"/>
              </a:rPr>
              <a:t> </a:t>
            </a:r>
            <a:r>
              <a:rPr lang="en-US" sz="2663" spc="-13" dirty="0" err="1">
                <a:latin typeface="Tahoma"/>
                <a:cs typeface="Tahoma"/>
              </a:rPr>
              <a:t>terima</a:t>
            </a:r>
            <a:r>
              <a:rPr lang="en-US" sz="2663" spc="-13" dirty="0">
                <a:latin typeface="Tahoma"/>
                <a:cs typeface="Tahoma"/>
              </a:rPr>
              <a:t> </a:t>
            </a:r>
            <a:r>
              <a:rPr lang="en-US" sz="2663" spc="-13" dirty="0" err="1">
                <a:latin typeface="Tahoma"/>
                <a:cs typeface="Tahoma"/>
              </a:rPr>
              <a:t>kasih</a:t>
            </a:r>
            <a:r>
              <a:rPr lang="en-US" sz="2663" spc="-13" dirty="0" smtClean="0">
                <a:latin typeface="Tahoma"/>
                <a:cs typeface="Tahoma"/>
              </a:rPr>
              <a:t>.</a:t>
            </a: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spc="-20" dirty="0" err="1">
                <a:latin typeface="Tahoma"/>
                <a:cs typeface="Tahoma"/>
              </a:rPr>
              <a:t>Ikuti</a:t>
            </a:r>
            <a:r>
              <a:rPr lang="en-US" sz="2663" spc="-20" dirty="0">
                <a:latin typeface="Tahoma"/>
                <a:cs typeface="Tahoma"/>
              </a:rPr>
              <a:t> </a:t>
            </a:r>
            <a:r>
              <a:rPr lang="en-US" sz="2663" spc="-20" dirty="0" err="1">
                <a:latin typeface="Tahoma"/>
                <a:cs typeface="Tahoma"/>
              </a:rPr>
              <a:t>instruksi</a:t>
            </a:r>
            <a:r>
              <a:rPr lang="en-US" sz="2663" spc="-20" dirty="0">
                <a:latin typeface="Tahoma"/>
                <a:cs typeface="Tahoma"/>
              </a:rPr>
              <a:t> </a:t>
            </a:r>
            <a:r>
              <a:rPr lang="en-US" sz="2663" spc="-20" dirty="0" err="1">
                <a:latin typeface="Tahoma"/>
                <a:cs typeface="Tahoma"/>
              </a:rPr>
              <a:t>dengan</a:t>
            </a:r>
            <a:r>
              <a:rPr lang="en-US" sz="2663" spc="-20" dirty="0">
                <a:latin typeface="Tahoma"/>
                <a:cs typeface="Tahoma"/>
              </a:rPr>
              <a:t> </a:t>
            </a:r>
            <a:r>
              <a:rPr lang="en-US" sz="2663" spc="-20" dirty="0" err="1">
                <a:latin typeface="Tahoma"/>
                <a:cs typeface="Tahoma"/>
              </a:rPr>
              <a:t>baik</a:t>
            </a:r>
            <a:r>
              <a:rPr lang="en-US" sz="2663" spc="-20" dirty="0" smtClean="0">
                <a:latin typeface="Tahoma"/>
                <a:cs typeface="Tahoma"/>
              </a:rPr>
              <a:t>.</a:t>
            </a: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spc="-160" dirty="0" err="1">
                <a:latin typeface="Tahoma"/>
                <a:cs typeface="Tahoma"/>
              </a:rPr>
              <a:t>Menanyakan</a:t>
            </a:r>
            <a:r>
              <a:rPr lang="en-US" sz="2663" spc="-160" dirty="0">
                <a:latin typeface="Tahoma"/>
                <a:cs typeface="Tahoma"/>
              </a:rPr>
              <a:t> </a:t>
            </a:r>
            <a:r>
              <a:rPr lang="en-US" sz="2663" spc="-160" dirty="0" err="1">
                <a:latin typeface="Tahoma"/>
                <a:cs typeface="Tahoma"/>
              </a:rPr>
              <a:t>kabar</a:t>
            </a:r>
            <a:r>
              <a:rPr lang="en-US" sz="2663" spc="-160" dirty="0">
                <a:latin typeface="Tahoma"/>
                <a:cs typeface="Tahoma"/>
              </a:rPr>
              <a:t> </a:t>
            </a:r>
            <a:r>
              <a:rPr lang="en-US" sz="2663" spc="-160" dirty="0" err="1">
                <a:latin typeface="Tahoma"/>
                <a:cs typeface="Tahoma"/>
              </a:rPr>
              <a:t>melalui</a:t>
            </a:r>
            <a:r>
              <a:rPr lang="en-US" sz="2663" spc="-160" dirty="0">
                <a:latin typeface="Tahoma"/>
                <a:cs typeface="Tahoma"/>
              </a:rPr>
              <a:t> </a:t>
            </a:r>
            <a:r>
              <a:rPr lang="en-US" sz="2663" spc="-160" dirty="0" err="1" smtClean="0">
                <a:latin typeface="Tahoma"/>
                <a:cs typeface="Tahoma"/>
              </a:rPr>
              <a:t>telepon</a:t>
            </a:r>
            <a:endParaRPr lang="en-US" sz="2663" spc="-160" dirty="0" smtClean="0">
              <a:latin typeface="Tahoma"/>
              <a:cs typeface="Tahoma"/>
            </a:endParaRP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dirty="0" err="1">
                <a:latin typeface="Tahoma"/>
                <a:cs typeface="Tahoma"/>
              </a:rPr>
              <a:t>Siapkan</a:t>
            </a:r>
            <a:r>
              <a:rPr lang="en-US" sz="2663" dirty="0">
                <a:latin typeface="Tahoma"/>
                <a:cs typeface="Tahoma"/>
              </a:rPr>
              <a:t> interview </a:t>
            </a:r>
            <a:r>
              <a:rPr lang="en-US" sz="2663" dirty="0" err="1">
                <a:latin typeface="Tahoma"/>
                <a:cs typeface="Tahoma"/>
              </a:rPr>
              <a:t>kerja</a:t>
            </a:r>
            <a:r>
              <a:rPr lang="en-US" sz="2663" dirty="0">
                <a:latin typeface="Tahoma"/>
                <a:cs typeface="Tahoma"/>
              </a:rPr>
              <a:t> </a:t>
            </a:r>
            <a:r>
              <a:rPr lang="en-US" sz="2663" dirty="0" err="1">
                <a:latin typeface="Tahoma"/>
                <a:cs typeface="Tahoma"/>
              </a:rPr>
              <a:t>kedua</a:t>
            </a:r>
            <a:r>
              <a:rPr lang="en-US" sz="2663" dirty="0" smtClean="0">
                <a:latin typeface="Tahoma"/>
                <a:cs typeface="Tahoma"/>
              </a:rPr>
              <a:t>.</a:t>
            </a: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dirty="0" err="1">
                <a:latin typeface="Tahoma"/>
                <a:cs typeface="Tahoma"/>
              </a:rPr>
              <a:t>Tetaplah</a:t>
            </a:r>
            <a:r>
              <a:rPr lang="en-US" sz="2663" dirty="0">
                <a:latin typeface="Tahoma"/>
                <a:cs typeface="Tahoma"/>
              </a:rPr>
              <a:t> keep in touch</a:t>
            </a:r>
            <a:r>
              <a:rPr lang="en-US" sz="2663" dirty="0" smtClean="0">
                <a:latin typeface="Tahoma"/>
                <a:cs typeface="Tahoma"/>
              </a:rPr>
              <a:t>!</a:t>
            </a: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dirty="0" err="1" smtClean="0">
                <a:latin typeface="Tahoma"/>
                <a:cs typeface="Tahoma"/>
              </a:rPr>
              <a:t>Bersiaplah</a:t>
            </a:r>
            <a:r>
              <a:rPr lang="en-US" sz="2663" dirty="0" smtClean="0">
                <a:latin typeface="Tahoma"/>
                <a:cs typeface="Tahoma"/>
              </a:rPr>
              <a:t> </a:t>
            </a:r>
            <a:r>
              <a:rPr lang="en-US" sz="2663" dirty="0" err="1">
                <a:latin typeface="Tahoma"/>
                <a:cs typeface="Tahoma"/>
              </a:rPr>
              <a:t>untuk</a:t>
            </a:r>
            <a:r>
              <a:rPr lang="en-US" sz="2663" dirty="0">
                <a:latin typeface="Tahoma"/>
                <a:cs typeface="Tahoma"/>
              </a:rPr>
              <a:t> move on!</a:t>
            </a:r>
            <a:endParaRPr lang="en-US" sz="2663" dirty="0" smtClean="0">
              <a:latin typeface="Tahoma"/>
              <a:cs typeface="Tahoma"/>
            </a:endParaRPr>
          </a:p>
          <a:p>
            <a:pPr marL="476089" indent="-459177">
              <a:lnSpc>
                <a:spcPct val="150000"/>
              </a:lnSpc>
              <a:spcBef>
                <a:spcPts val="127"/>
              </a:spcBef>
              <a:buFont typeface="Wingdings"/>
              <a:buChar char=""/>
              <a:tabLst>
                <a:tab pos="476089" algn="l"/>
              </a:tabLst>
            </a:pPr>
            <a:r>
              <a:rPr lang="en-US" sz="2663" dirty="0" err="1">
                <a:latin typeface="Tahoma"/>
                <a:cs typeface="Tahoma"/>
              </a:rPr>
              <a:t>Jika</a:t>
            </a:r>
            <a:r>
              <a:rPr lang="en-US" sz="2663" dirty="0">
                <a:latin typeface="Tahoma"/>
                <a:cs typeface="Tahoma"/>
              </a:rPr>
              <a:t> </a:t>
            </a:r>
            <a:r>
              <a:rPr lang="en-US" sz="2663" dirty="0" err="1">
                <a:latin typeface="Tahoma"/>
                <a:cs typeface="Tahoma"/>
              </a:rPr>
              <a:t>diterima</a:t>
            </a:r>
            <a:r>
              <a:rPr lang="en-US" sz="2663" dirty="0">
                <a:latin typeface="Tahoma"/>
                <a:cs typeface="Tahoma"/>
              </a:rPr>
              <a:t>, </a:t>
            </a:r>
            <a:r>
              <a:rPr lang="en-US" sz="2663" dirty="0" err="1">
                <a:latin typeface="Tahoma"/>
                <a:cs typeface="Tahoma"/>
              </a:rPr>
              <a:t>negosiasikan</a:t>
            </a:r>
            <a:r>
              <a:rPr lang="en-US" sz="2663" dirty="0">
                <a:latin typeface="Tahoma"/>
                <a:cs typeface="Tahoma"/>
              </a:rPr>
              <a:t>!</a:t>
            </a:r>
            <a:endParaRPr sz="2663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942" y="1554592"/>
            <a:ext cx="1919900" cy="107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1582404" y="1554592"/>
            <a:ext cx="852388" cy="1075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1919301" y="1554592"/>
            <a:ext cx="3506966" cy="1075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294" y="1703246"/>
            <a:ext cx="4502941" cy="592661"/>
          </a:xfrm>
          <a:prstGeom prst="rect">
            <a:avLst/>
          </a:prstGeom>
        </p:spPr>
        <p:txBody>
          <a:bodyPr vert="horz" wrap="square" lIns="0" tIns="18604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46"/>
              </a:spcBef>
            </a:pPr>
            <a:r>
              <a:rPr sz="3729" dirty="0">
                <a:solidFill>
                  <a:srgbClr val="0070C0"/>
                </a:solidFill>
              </a:rPr>
              <a:t>POST-</a:t>
            </a:r>
            <a:r>
              <a:rPr sz="3729" spc="-120" dirty="0">
                <a:solidFill>
                  <a:srgbClr val="0070C0"/>
                </a:solidFill>
              </a:rPr>
              <a:t> </a:t>
            </a:r>
            <a:r>
              <a:rPr sz="3729" spc="7" dirty="0">
                <a:solidFill>
                  <a:srgbClr val="0070C0"/>
                </a:solidFill>
              </a:rPr>
              <a:t>INTERVIEW</a:t>
            </a:r>
            <a:endParaRPr sz="3729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7" y="2739816"/>
            <a:ext cx="6088483" cy="4111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63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2E31E81-D323-43A5-A2D8-E4BA2062F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5329" y="3745561"/>
            <a:ext cx="9174996" cy="799941"/>
          </a:xfrm>
        </p:spPr>
        <p:txBody>
          <a:bodyPr/>
          <a:lstStyle/>
          <a:p>
            <a:r>
              <a:rPr lang="en-ID" dirty="0" err="1" smtClean="0"/>
              <a:t>M.Engkos</a:t>
            </a:r>
            <a:r>
              <a:rPr lang="en-ID" dirty="0" smtClean="0"/>
              <a:t> </a:t>
            </a:r>
            <a:r>
              <a:rPr lang="en-ID" dirty="0" err="1" smtClean="0"/>
              <a:t>Kosim,ST.,MT</a:t>
            </a:r>
            <a:r>
              <a:rPr lang="en-ID" dirty="0" smtClean="0"/>
              <a:t>.</a:t>
            </a:r>
            <a:endParaRPr lang="en-ID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r="21115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8257BE4A-D1F8-49C2-80CA-EE5587885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Muhamad</a:t>
            </a:r>
            <a:r>
              <a:rPr lang="en-ID" dirty="0" smtClean="0"/>
              <a:t> Engkos </a:t>
            </a:r>
            <a:r>
              <a:rPr lang="en-ID" dirty="0" err="1" smtClean="0"/>
              <a:t>kosim</a:t>
            </a:r>
            <a:endParaRPr lang="en-ID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13498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0EB05A50-0543-44DB-AEF4-A74F284B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Muhamad_Engkos_kosim</a:t>
            </a:r>
            <a:endParaRPr lang="en-ID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80474EF0-086A-48D5-9F4F-6FE5D2381C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Muhamad</a:t>
            </a:r>
            <a:r>
              <a:rPr lang="en-ID" dirty="0" smtClean="0"/>
              <a:t> Engkos Kosim</a:t>
            </a:r>
            <a:endParaRPr lang="en-ID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6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014834C-7727-4D44-AADF-E1261B94C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6600" dirty="0" smtClean="0">
                <a:solidFill>
                  <a:srgbClr val="FFFF00"/>
                </a:solidFill>
                <a:latin typeface="Broadway" pitchFamily="82" charset="0"/>
              </a:rPr>
              <a:t>cv</a:t>
            </a:r>
            <a:endParaRPr lang="en-ID" sz="6600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1CD6AA-BE29-45C7-861F-7D2790D235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66372" y="2590801"/>
            <a:ext cx="2332644" cy="2806832"/>
          </a:xfrm>
        </p:spPr>
        <p:txBody>
          <a:bodyPr/>
          <a:lstStyle/>
          <a:p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CV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adalah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representasi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diri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Anda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yang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pertama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bagi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calon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pemberi</a:t>
            </a:r>
            <a:r>
              <a:rPr lang="en-ID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ID" sz="2400" dirty="0" err="1" smtClean="0">
                <a:solidFill>
                  <a:schemeClr val="accent4"/>
                </a:solidFill>
                <a:latin typeface="Bookman Old Style" pitchFamily="18" charset="0"/>
              </a:rPr>
              <a:t>kerja</a:t>
            </a:r>
            <a:endParaRPr lang="en-ID" sz="24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C61B7D8-CBB4-4F3D-B612-36475ED56A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38011" y="2761297"/>
            <a:ext cx="2332644" cy="2953703"/>
          </a:xfrm>
        </p:spPr>
        <p:txBody>
          <a:bodyPr/>
          <a:lstStyle/>
          <a:p>
            <a:r>
              <a:rPr lang="en-ID" sz="2400" b="1" dirty="0" smtClean="0">
                <a:solidFill>
                  <a:srgbClr val="FFFF00"/>
                </a:solidFill>
                <a:latin typeface="Arial Rounded MT Bold" pitchFamily="34" charset="0"/>
              </a:rPr>
              <a:t>GUNAKAN SEBAIK MUNGKIN UNTUK </a:t>
            </a:r>
            <a:r>
              <a:rPr lang="en-ID" sz="2400" b="1" dirty="0" smtClean="0">
                <a:latin typeface="Arial Rounded MT Bold" pitchFamily="34" charset="0"/>
              </a:rPr>
              <a:t>MENARIK PERHATIAN </a:t>
            </a:r>
            <a:r>
              <a:rPr lang="en-ID" sz="2400" b="1" dirty="0" smtClean="0">
                <a:solidFill>
                  <a:srgbClr val="FFFF00"/>
                </a:solidFill>
                <a:latin typeface="Arial Rounded MT Bold" pitchFamily="34" charset="0"/>
              </a:rPr>
              <a:t>MEREKA !</a:t>
            </a:r>
            <a:endParaRPr lang="en-ID" sz="24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A2A92F-9048-42BE-8502-62292B6919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117" y="410519"/>
            <a:ext cx="9707099" cy="1042926"/>
          </a:xfrm>
        </p:spPr>
        <p:txBody>
          <a:bodyPr/>
          <a:lstStyle/>
          <a:p>
            <a:r>
              <a:rPr lang="en-ID" sz="4400" dirty="0" smtClean="0"/>
              <a:t>APA ITU CURRICULUM VITAE (CV)?</a:t>
            </a:r>
            <a:endParaRPr lang="en-ID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813111C-DA54-4F06-B8C7-7A5821E814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68268" y="2105137"/>
            <a:ext cx="5874382" cy="2162063"/>
          </a:xfrm>
        </p:spPr>
        <p:txBody>
          <a:bodyPr/>
          <a:lstStyle/>
          <a:p>
            <a:pPr algn="ctr"/>
            <a:endParaRPr lang="en-ID" sz="7200" dirty="0" smtClean="0"/>
          </a:p>
          <a:p>
            <a:pPr algn="ctr"/>
            <a:r>
              <a:rPr lang="en-ID" sz="7200" dirty="0" smtClean="0"/>
              <a:t>CV</a:t>
            </a:r>
            <a:endParaRPr lang="en-ID" sz="7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>
            <a:fillRect/>
          </a:stretch>
        </p:blipFill>
        <p:spPr>
          <a:xfrm>
            <a:off x="296835" y="1401464"/>
            <a:ext cx="4986365" cy="4986365"/>
          </a:xfrm>
        </p:spPr>
      </p:pic>
      <p:grpSp>
        <p:nvGrpSpPr>
          <p:cNvPr id="2" name="Group 1"/>
          <p:cNvGrpSpPr/>
          <p:nvPr/>
        </p:nvGrpSpPr>
        <p:grpSpPr>
          <a:xfrm>
            <a:off x="6134100" y="1470509"/>
            <a:ext cx="4886325" cy="1447800"/>
            <a:chOff x="6134100" y="1470509"/>
            <a:chExt cx="4886325" cy="144780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134100" y="1470509"/>
              <a:ext cx="4864100" cy="1447800"/>
            </a:xfrm>
            <a:prstGeom prst="wedgeRoundRectCallout">
              <a:avLst>
                <a:gd name="adj1" fmla="val -79319"/>
                <a:gd name="adj2" fmla="val 74781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8188" y="1686577"/>
              <a:ext cx="4712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Ringkasan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tentang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diri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Anda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yang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meliputi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Pendidikan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Kualifikasi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Pengalaman</a:t>
              </a:r>
              <a:r>
                <a:rPr lang="en-US" sz="2000" b="1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dll</a:t>
              </a:r>
              <a:endParaRPr lang="en-US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6299200" y="3721100"/>
            <a:ext cx="4152900" cy="457200"/>
          </a:xfrm>
          <a:prstGeom prst="wedgeRectCallout">
            <a:avLst>
              <a:gd name="adj1" fmla="val -71594"/>
              <a:gd name="adj2" fmla="val 986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12169" y="4978400"/>
            <a:ext cx="3620931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MEMASARKAN DIRI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86ED2DF-7B99-4FB4-BCC7-C76B8EAE4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49262" y="401038"/>
            <a:ext cx="6452315" cy="766757"/>
          </a:xfrm>
        </p:spPr>
        <p:txBody>
          <a:bodyPr/>
          <a:lstStyle/>
          <a:p>
            <a:r>
              <a:rPr lang="fi-FI" sz="2800" dirty="0">
                <a:solidFill>
                  <a:srgbClr val="FFFF00"/>
                </a:solidFill>
              </a:rPr>
              <a:t>Yang harus diperhatikan</a:t>
            </a:r>
          </a:p>
          <a:p>
            <a:r>
              <a:rPr lang="fi-FI" sz="2800" dirty="0">
                <a:solidFill>
                  <a:srgbClr val="FFFF00"/>
                </a:solidFill>
              </a:rPr>
              <a:t>saat menulis CV…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C1CF852-C2B9-4A32-876E-CC9F0CEB8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1620" y="3485505"/>
            <a:ext cx="5019914" cy="6155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kualifikasi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pengalaman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pekerjaan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dilamar</a:t>
            </a:r>
            <a:r>
              <a:rPr lang="en-ID" dirty="0"/>
              <a:t>.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1159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2BBFABE-B713-4FED-9B03-282A6551D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41713" y="4083370"/>
            <a:ext cx="4584001" cy="161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rgbClr val="0070C0"/>
                </a:solidFill>
                <a:latin typeface="+mj-lt"/>
              </a:rPr>
              <a:t>Ditulis</a:t>
            </a:r>
            <a:r>
              <a:rPr lang="es-ES" sz="2800" b="1" dirty="0">
                <a:solidFill>
                  <a:srgbClr val="0070C0"/>
                </a:solidFill>
                <a:latin typeface="+mj-lt"/>
              </a:rPr>
              <a:t> secara </a:t>
            </a:r>
            <a:r>
              <a:rPr lang="es-ES" sz="2800" b="1" dirty="0" err="1" smtClean="0">
                <a:solidFill>
                  <a:srgbClr val="0070C0"/>
                </a:solidFill>
                <a:latin typeface="+mj-lt"/>
              </a:rPr>
              <a:t>ringkas</a:t>
            </a:r>
            <a:r>
              <a:rPr lang="es-ES" sz="2800" b="1" dirty="0" smtClean="0">
                <a:solidFill>
                  <a:srgbClr val="0070C0"/>
                </a:solidFill>
                <a:latin typeface="+mj-lt"/>
              </a:rPr>
              <a:t> dan </a:t>
            </a:r>
            <a:r>
              <a:rPr lang="es-ES" sz="2800" b="1" dirty="0" err="1">
                <a:solidFill>
                  <a:srgbClr val="0070C0"/>
                </a:solidFill>
                <a:latin typeface="+mj-lt"/>
              </a:rPr>
              <a:t>mudah</a:t>
            </a:r>
            <a:r>
              <a:rPr lang="es-E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+mj-lt"/>
              </a:rPr>
              <a:t>dibaca</a:t>
            </a:r>
            <a:r>
              <a:rPr lang="es-E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ID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E1959CC-4E84-45CC-829C-75B38D242E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1713" y="5520214"/>
            <a:ext cx="4248276" cy="403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FF0000"/>
                </a:solidFill>
                <a:latin typeface="+mj-lt"/>
              </a:rPr>
              <a:t>Harus</a:t>
            </a:r>
            <a:r>
              <a:rPr lang="en-ID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+mj-lt"/>
              </a:rPr>
              <a:t>bisa</a:t>
            </a:r>
            <a:r>
              <a:rPr lang="en-ID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+mj-lt"/>
              </a:rPr>
              <a:t>menjual</a:t>
            </a:r>
            <a:r>
              <a:rPr lang="en-ID" sz="28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2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</TotalTime>
  <Words>2690</Words>
  <Application>Microsoft Office PowerPoint</Application>
  <PresentationFormat>Widescreen</PresentationFormat>
  <Paragraphs>417</Paragraphs>
  <Slides>64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64</vt:i4>
      </vt:variant>
    </vt:vector>
  </HeadingPairs>
  <TitlesOfParts>
    <vt:vector size="110" baseType="lpstr">
      <vt:lpstr>Arial Unicode MS</vt:lpstr>
      <vt:lpstr>MS Gothic</vt:lpstr>
      <vt:lpstr>Agency FB</vt:lpstr>
      <vt:lpstr>-apple-system</vt:lpstr>
      <vt:lpstr>Arial</vt:lpstr>
      <vt:lpstr>Arial Rounded MT Bold</vt:lpstr>
      <vt:lpstr>Bernard MT Condensed</vt:lpstr>
      <vt:lpstr>Bookman Old Style</vt:lpstr>
      <vt:lpstr>Bradley Hand ITC</vt:lpstr>
      <vt:lpstr>Britannic Bold</vt:lpstr>
      <vt:lpstr>Broadway</vt:lpstr>
      <vt:lpstr>Calibri</vt:lpstr>
      <vt:lpstr>Comfortaa</vt:lpstr>
      <vt:lpstr>Comic Sans MS</vt:lpstr>
      <vt:lpstr>Consolas</vt:lpstr>
      <vt:lpstr>Corbel</vt:lpstr>
      <vt:lpstr>Couture</vt:lpstr>
      <vt:lpstr>Lucida Sans</vt:lpstr>
      <vt:lpstr>Open Sans</vt:lpstr>
      <vt:lpstr>Segoe UI Black</vt:lpstr>
      <vt:lpstr>Tahoma</vt:lpstr>
      <vt:lpstr>Times New Roman</vt:lpstr>
      <vt:lpstr>Wingdings</vt:lpstr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Behavioral Interview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Klasifikasi Institusi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Pelaksanaan</vt:lpstr>
      <vt:lpstr>Pelaksanaan</vt:lpstr>
      <vt:lpstr>  Pelaksanaan</vt:lpstr>
      <vt:lpstr>Faktor Penyebab  Kegagalan Wawancara Kerja</vt:lpstr>
      <vt:lpstr> Hindari hal-hal berikut !!</vt:lpstr>
      <vt:lpstr> Hindari hal-hal berikut !!</vt:lpstr>
      <vt:lpstr> Hindari hal-hal berikut !!</vt:lpstr>
      <vt:lpstr> Hindari hal-hal berikut !!</vt:lpstr>
      <vt:lpstr>Hindari hal-hal berikut !!</vt:lpstr>
      <vt:lpstr>PowerPoint Presentation</vt:lpstr>
      <vt:lpstr>PowerPoint Presentation</vt:lpstr>
      <vt:lpstr>Ceritakan Diri Anda</vt:lpstr>
      <vt:lpstr>Poin penting dari Jawaban Eliana  Burthon</vt:lpstr>
      <vt:lpstr>Jenis Pertanyaan</vt:lpstr>
      <vt:lpstr>PowerPoint Presentation</vt:lpstr>
      <vt:lpstr>Mengapa anda keluar dari perusahaan terdahulu?</vt:lpstr>
      <vt:lpstr>Apa Kelemahan Anda?</vt:lpstr>
      <vt:lpstr>PowerPoint Presentation</vt:lpstr>
      <vt:lpstr>POST- INTERVIEW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angga pratama</cp:lastModifiedBy>
  <cp:revision>148</cp:revision>
  <dcterms:created xsi:type="dcterms:W3CDTF">2018-12-24T07:51:42Z</dcterms:created>
  <dcterms:modified xsi:type="dcterms:W3CDTF">2021-05-06T15:55:46Z</dcterms:modified>
</cp:coreProperties>
</file>